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8" r:id="rId11"/>
    <p:sldId id="269" r:id="rId12"/>
    <p:sldId id="265" r:id="rId13"/>
    <p:sldId id="266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56" autoAdjust="0"/>
  </p:normalViewPr>
  <p:slideViewPr>
    <p:cSldViewPr>
      <p:cViewPr varScale="1">
        <p:scale>
          <a:sx n="87" d="100"/>
          <a:sy n="87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5A1DB-B54A-4E24-BFC6-EE5F98BD13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69A8DA5-5263-4912-A783-08CFB8CC78DC}">
      <dgm:prSet phldrT="[Text]"/>
      <dgm:spPr/>
      <dgm:t>
        <a:bodyPr/>
        <a:lstStyle/>
        <a:p>
          <a:r>
            <a:rPr lang="en-US" dirty="0" smtClean="0"/>
            <a:t>Pre-discussion opinion polls</a:t>
          </a:r>
          <a:endParaRPr lang="en-US" dirty="0"/>
        </a:p>
      </dgm:t>
    </dgm:pt>
    <dgm:pt modelId="{21C3FE0B-B3E5-42E8-9E08-6EAAC8741245}" type="parTrans" cxnId="{84A385D2-436F-49D7-AD8A-1552070B2C5F}">
      <dgm:prSet/>
      <dgm:spPr/>
      <dgm:t>
        <a:bodyPr/>
        <a:lstStyle/>
        <a:p>
          <a:endParaRPr lang="en-US"/>
        </a:p>
      </dgm:t>
    </dgm:pt>
    <dgm:pt modelId="{8B645C87-082F-4AE8-9135-F023ED4C6DAE}" type="sibTrans" cxnId="{84A385D2-436F-49D7-AD8A-1552070B2C5F}">
      <dgm:prSet/>
      <dgm:spPr/>
      <dgm:t>
        <a:bodyPr/>
        <a:lstStyle/>
        <a:p>
          <a:endParaRPr lang="en-US"/>
        </a:p>
      </dgm:t>
    </dgm:pt>
    <dgm:pt modelId="{4CA38A35-2D55-401E-8623-136E151A6E1F}">
      <dgm:prSet phldrT="[Text]"/>
      <dgm:spPr/>
      <dgm:t>
        <a:bodyPr/>
        <a:lstStyle/>
        <a:p>
          <a:r>
            <a:rPr lang="en-US" dirty="0" smtClean="0"/>
            <a:t>Group discussions through chat rooms</a:t>
          </a:r>
          <a:endParaRPr lang="en-US" dirty="0"/>
        </a:p>
      </dgm:t>
    </dgm:pt>
    <dgm:pt modelId="{7B3421D5-EF73-4AEE-AFA1-5199D0216158}" type="parTrans" cxnId="{39D24E65-2142-4B81-B4C0-D333ECD60025}">
      <dgm:prSet/>
      <dgm:spPr/>
      <dgm:t>
        <a:bodyPr/>
        <a:lstStyle/>
        <a:p>
          <a:endParaRPr lang="en-US"/>
        </a:p>
      </dgm:t>
    </dgm:pt>
    <dgm:pt modelId="{407757C6-122D-4A76-A9DD-6566CBBDE7AA}" type="sibTrans" cxnId="{39D24E65-2142-4B81-B4C0-D333ECD60025}">
      <dgm:prSet/>
      <dgm:spPr/>
      <dgm:t>
        <a:bodyPr/>
        <a:lstStyle/>
        <a:p>
          <a:endParaRPr lang="en-US"/>
        </a:p>
      </dgm:t>
    </dgm:pt>
    <dgm:pt modelId="{7EA8A05B-AE12-4E10-B7D9-D964D5E1883D}">
      <dgm:prSet phldrT="[Text]"/>
      <dgm:spPr/>
      <dgm:t>
        <a:bodyPr/>
        <a:lstStyle/>
        <a:p>
          <a:r>
            <a:rPr lang="en-US" dirty="0" smtClean="0"/>
            <a:t>Post-discussion opinion polls</a:t>
          </a:r>
          <a:endParaRPr lang="en-US" dirty="0"/>
        </a:p>
      </dgm:t>
    </dgm:pt>
    <dgm:pt modelId="{286703CE-6C48-4BDA-9044-A3E463F2BB12}" type="parTrans" cxnId="{C15742FC-C32B-4600-8053-D10DD2B92666}">
      <dgm:prSet/>
      <dgm:spPr/>
      <dgm:t>
        <a:bodyPr/>
        <a:lstStyle/>
        <a:p>
          <a:endParaRPr lang="en-US"/>
        </a:p>
      </dgm:t>
    </dgm:pt>
    <dgm:pt modelId="{EC8526F2-C8E3-4234-8110-170E163D46CC}" type="sibTrans" cxnId="{C15742FC-C32B-4600-8053-D10DD2B92666}">
      <dgm:prSet/>
      <dgm:spPr/>
      <dgm:t>
        <a:bodyPr/>
        <a:lstStyle/>
        <a:p>
          <a:endParaRPr lang="en-US"/>
        </a:p>
      </dgm:t>
    </dgm:pt>
    <dgm:pt modelId="{29E7CDCB-D40A-4E31-A197-AB3248C1B1C3}" type="pres">
      <dgm:prSet presAssocID="{ED45A1DB-B54A-4E24-BFC6-EE5F98BD13D1}" presName="Name0" presStyleCnt="0">
        <dgm:presLayoutVars>
          <dgm:dir/>
          <dgm:animLvl val="lvl"/>
          <dgm:resizeHandles val="exact"/>
        </dgm:presLayoutVars>
      </dgm:prSet>
      <dgm:spPr/>
    </dgm:pt>
    <dgm:pt modelId="{C967556F-17B9-450C-BB30-09618CFEF4CB}" type="pres">
      <dgm:prSet presAssocID="{069A8DA5-5263-4912-A783-08CFB8CC78D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132E9-9B41-4521-9DB0-4FC383460124}" type="pres">
      <dgm:prSet presAssocID="{8B645C87-082F-4AE8-9135-F023ED4C6DAE}" presName="parTxOnlySpace" presStyleCnt="0"/>
      <dgm:spPr/>
    </dgm:pt>
    <dgm:pt modelId="{8AA25C66-9FDD-4D7E-9C96-B6464A411FF4}" type="pres">
      <dgm:prSet presAssocID="{4CA38A35-2D55-401E-8623-136E151A6E1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A3371-3C38-4090-B265-EA71B9A49756}" type="pres">
      <dgm:prSet presAssocID="{407757C6-122D-4A76-A9DD-6566CBBDE7AA}" presName="parTxOnlySpace" presStyleCnt="0"/>
      <dgm:spPr/>
    </dgm:pt>
    <dgm:pt modelId="{476451E4-2821-45D8-A298-9F3D609271A4}" type="pres">
      <dgm:prSet presAssocID="{7EA8A05B-AE12-4E10-B7D9-D964D5E1883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742FC-C32B-4600-8053-D10DD2B92666}" srcId="{ED45A1DB-B54A-4E24-BFC6-EE5F98BD13D1}" destId="{7EA8A05B-AE12-4E10-B7D9-D964D5E1883D}" srcOrd="2" destOrd="0" parTransId="{286703CE-6C48-4BDA-9044-A3E463F2BB12}" sibTransId="{EC8526F2-C8E3-4234-8110-170E163D46CC}"/>
    <dgm:cxn modelId="{84A385D2-436F-49D7-AD8A-1552070B2C5F}" srcId="{ED45A1DB-B54A-4E24-BFC6-EE5F98BD13D1}" destId="{069A8DA5-5263-4912-A783-08CFB8CC78DC}" srcOrd="0" destOrd="0" parTransId="{21C3FE0B-B3E5-42E8-9E08-6EAAC8741245}" sibTransId="{8B645C87-082F-4AE8-9135-F023ED4C6DAE}"/>
    <dgm:cxn modelId="{F63CED65-2836-4805-8458-23B903FDBB7F}" type="presOf" srcId="{069A8DA5-5263-4912-A783-08CFB8CC78DC}" destId="{C967556F-17B9-450C-BB30-09618CFEF4CB}" srcOrd="0" destOrd="0" presId="urn:microsoft.com/office/officeart/2005/8/layout/chevron1"/>
    <dgm:cxn modelId="{88FEDC70-86C0-419C-BCC1-3F3FA5F20EEB}" type="presOf" srcId="{4CA38A35-2D55-401E-8623-136E151A6E1F}" destId="{8AA25C66-9FDD-4D7E-9C96-B6464A411FF4}" srcOrd="0" destOrd="0" presId="urn:microsoft.com/office/officeart/2005/8/layout/chevron1"/>
    <dgm:cxn modelId="{39D24E65-2142-4B81-B4C0-D333ECD60025}" srcId="{ED45A1DB-B54A-4E24-BFC6-EE5F98BD13D1}" destId="{4CA38A35-2D55-401E-8623-136E151A6E1F}" srcOrd="1" destOrd="0" parTransId="{7B3421D5-EF73-4AEE-AFA1-5199D0216158}" sibTransId="{407757C6-122D-4A76-A9DD-6566CBBDE7AA}"/>
    <dgm:cxn modelId="{6607CF64-5F2E-406F-BFFD-1BD295E1869D}" type="presOf" srcId="{7EA8A05B-AE12-4E10-B7D9-D964D5E1883D}" destId="{476451E4-2821-45D8-A298-9F3D609271A4}" srcOrd="0" destOrd="0" presId="urn:microsoft.com/office/officeart/2005/8/layout/chevron1"/>
    <dgm:cxn modelId="{DBC9347B-AABB-4803-B2E1-4B31C51F7A89}" type="presOf" srcId="{ED45A1DB-B54A-4E24-BFC6-EE5F98BD13D1}" destId="{29E7CDCB-D40A-4E31-A197-AB3248C1B1C3}" srcOrd="0" destOrd="0" presId="urn:microsoft.com/office/officeart/2005/8/layout/chevron1"/>
    <dgm:cxn modelId="{0B5C75AA-39D2-476F-AEED-C5E7B78F3232}" type="presParOf" srcId="{29E7CDCB-D40A-4E31-A197-AB3248C1B1C3}" destId="{C967556F-17B9-450C-BB30-09618CFEF4CB}" srcOrd="0" destOrd="0" presId="urn:microsoft.com/office/officeart/2005/8/layout/chevron1"/>
    <dgm:cxn modelId="{633B88C2-861B-4E10-BF8E-C263BD24AC17}" type="presParOf" srcId="{29E7CDCB-D40A-4E31-A197-AB3248C1B1C3}" destId="{E33132E9-9B41-4521-9DB0-4FC383460124}" srcOrd="1" destOrd="0" presId="urn:microsoft.com/office/officeart/2005/8/layout/chevron1"/>
    <dgm:cxn modelId="{08D0922E-4A3A-4807-AC50-0DCEC7AB3DD5}" type="presParOf" srcId="{29E7CDCB-D40A-4E31-A197-AB3248C1B1C3}" destId="{8AA25C66-9FDD-4D7E-9C96-B6464A411FF4}" srcOrd="2" destOrd="0" presId="urn:microsoft.com/office/officeart/2005/8/layout/chevron1"/>
    <dgm:cxn modelId="{215338EA-2032-4D92-A386-99AD04C51D5F}" type="presParOf" srcId="{29E7CDCB-D40A-4E31-A197-AB3248C1B1C3}" destId="{347A3371-3C38-4090-B265-EA71B9A49756}" srcOrd="3" destOrd="0" presId="urn:microsoft.com/office/officeart/2005/8/layout/chevron1"/>
    <dgm:cxn modelId="{3A2DC6F8-34A1-436D-BC1A-B6E4FA6FDE4F}" type="presParOf" srcId="{29E7CDCB-D40A-4E31-A197-AB3248C1B1C3}" destId="{476451E4-2821-45D8-A298-9F3D609271A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0BA44-6B1D-4815-BC10-B4D673DB8D1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B8BE1E-CCA7-4E71-8937-EF311DE8D75A}">
      <dgm:prSet/>
      <dgm:spPr/>
      <dgm:t>
        <a:bodyPr/>
        <a:lstStyle/>
        <a:p>
          <a:pPr rtl="0"/>
          <a:r>
            <a:rPr lang="en-US" dirty="0" smtClean="0"/>
            <a:t>Inclusiveness</a:t>
          </a:r>
          <a:endParaRPr lang="en-US" dirty="0"/>
        </a:p>
      </dgm:t>
    </dgm:pt>
    <dgm:pt modelId="{AEFA80AD-6113-4E8F-8491-53CD74A9B2AC}" type="parTrans" cxnId="{0ADC94D9-E559-4D41-80B5-A5DFFDE776EC}">
      <dgm:prSet/>
      <dgm:spPr/>
      <dgm:t>
        <a:bodyPr/>
        <a:lstStyle/>
        <a:p>
          <a:endParaRPr lang="en-US"/>
        </a:p>
      </dgm:t>
    </dgm:pt>
    <dgm:pt modelId="{44474EFC-54E1-4C0D-A753-CDD44A396618}" type="sibTrans" cxnId="{0ADC94D9-E559-4D41-80B5-A5DFFDE776EC}">
      <dgm:prSet/>
      <dgm:spPr/>
      <dgm:t>
        <a:bodyPr/>
        <a:lstStyle/>
        <a:p>
          <a:endParaRPr lang="en-US"/>
        </a:p>
      </dgm:t>
    </dgm:pt>
    <dgm:pt modelId="{3A2F2412-2243-41B5-8693-74A98CE26928}">
      <dgm:prSet/>
      <dgm:spPr/>
      <dgm:t>
        <a:bodyPr/>
        <a:lstStyle/>
        <a:p>
          <a:pPr rtl="0"/>
          <a:r>
            <a:rPr lang="en-US" dirty="0" smtClean="0"/>
            <a:t>Fairness</a:t>
          </a:r>
          <a:endParaRPr lang="en-US" dirty="0"/>
        </a:p>
      </dgm:t>
    </dgm:pt>
    <dgm:pt modelId="{29B63FB3-2405-4EA6-B0A8-B4A54D623C6D}" type="parTrans" cxnId="{834C4C71-85CB-4BAC-8C43-42911A74AFCC}">
      <dgm:prSet/>
      <dgm:spPr/>
      <dgm:t>
        <a:bodyPr/>
        <a:lstStyle/>
        <a:p>
          <a:endParaRPr lang="en-US"/>
        </a:p>
      </dgm:t>
    </dgm:pt>
    <dgm:pt modelId="{D510A117-D10D-4DFD-BD06-C6A20471C9DD}" type="sibTrans" cxnId="{834C4C71-85CB-4BAC-8C43-42911A74AFCC}">
      <dgm:prSet/>
      <dgm:spPr/>
      <dgm:t>
        <a:bodyPr/>
        <a:lstStyle/>
        <a:p>
          <a:endParaRPr lang="en-US"/>
        </a:p>
      </dgm:t>
    </dgm:pt>
    <dgm:pt modelId="{225E02B2-3A04-4964-997B-351392B4101A}">
      <dgm:prSet/>
      <dgm:spPr/>
      <dgm:t>
        <a:bodyPr/>
        <a:lstStyle/>
        <a:p>
          <a:pPr rtl="0"/>
          <a:r>
            <a:rPr lang="en-US" dirty="0" smtClean="0"/>
            <a:t>Rationality</a:t>
          </a:r>
          <a:endParaRPr lang="en-US" dirty="0"/>
        </a:p>
      </dgm:t>
    </dgm:pt>
    <dgm:pt modelId="{4D288110-35EB-4784-A0E0-EB63A71EA091}" type="parTrans" cxnId="{ECD36FAB-B324-477F-AA24-EA29469CFC83}">
      <dgm:prSet/>
      <dgm:spPr/>
      <dgm:t>
        <a:bodyPr/>
        <a:lstStyle/>
        <a:p>
          <a:endParaRPr lang="en-US"/>
        </a:p>
      </dgm:t>
    </dgm:pt>
    <dgm:pt modelId="{ADD57EA7-C027-4B5D-B8CD-4A09E7298F4C}" type="sibTrans" cxnId="{ECD36FAB-B324-477F-AA24-EA29469CFC83}">
      <dgm:prSet/>
      <dgm:spPr/>
      <dgm:t>
        <a:bodyPr/>
        <a:lstStyle/>
        <a:p>
          <a:endParaRPr lang="en-US"/>
        </a:p>
      </dgm:t>
    </dgm:pt>
    <dgm:pt modelId="{73FA85FB-B161-4E96-9B54-6896A106C6FE}" type="pres">
      <dgm:prSet presAssocID="{4230BA44-6B1D-4815-BC10-B4D673DB8D1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C06570-1837-43F2-A773-8794F7F7AF16}" type="pres">
      <dgm:prSet presAssocID="{79B8BE1E-CCA7-4E71-8937-EF311DE8D75A}" presName="composite" presStyleCnt="0"/>
      <dgm:spPr/>
    </dgm:pt>
    <dgm:pt modelId="{9EE93018-FF7C-46E2-8532-1CAD654EEF02}" type="pres">
      <dgm:prSet presAssocID="{79B8BE1E-CCA7-4E71-8937-EF311DE8D75A}" presName="imgShp" presStyleLbl="fgImgPlace1" presStyleIdx="0" presStyleCnt="3"/>
      <dgm:spPr/>
    </dgm:pt>
    <dgm:pt modelId="{47E59DF2-84E7-4C6D-8BBA-D727FE8EB0F1}" type="pres">
      <dgm:prSet presAssocID="{79B8BE1E-CCA7-4E71-8937-EF311DE8D75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8FFDB-752C-48AC-B2D5-2C4B42FF6BF0}" type="pres">
      <dgm:prSet presAssocID="{44474EFC-54E1-4C0D-A753-CDD44A396618}" presName="spacing" presStyleCnt="0"/>
      <dgm:spPr/>
    </dgm:pt>
    <dgm:pt modelId="{08B12924-9F6E-4AFF-8562-907F94E53956}" type="pres">
      <dgm:prSet presAssocID="{3A2F2412-2243-41B5-8693-74A98CE26928}" presName="composite" presStyleCnt="0"/>
      <dgm:spPr/>
    </dgm:pt>
    <dgm:pt modelId="{263B2A20-5019-42BC-9CB6-8E8A24D14E0A}" type="pres">
      <dgm:prSet presAssocID="{3A2F2412-2243-41B5-8693-74A98CE26928}" presName="imgShp" presStyleLbl="fgImgPlace1" presStyleIdx="1" presStyleCnt="3"/>
      <dgm:spPr/>
    </dgm:pt>
    <dgm:pt modelId="{084A93B0-FB31-4D96-8848-D3A91F479E01}" type="pres">
      <dgm:prSet presAssocID="{3A2F2412-2243-41B5-8693-74A98CE2692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B0909-A92D-4E83-9CDB-BD8A79A8B1A0}" type="pres">
      <dgm:prSet presAssocID="{D510A117-D10D-4DFD-BD06-C6A20471C9DD}" presName="spacing" presStyleCnt="0"/>
      <dgm:spPr/>
    </dgm:pt>
    <dgm:pt modelId="{F58B7D23-402F-46ED-B63F-5F220C588E4C}" type="pres">
      <dgm:prSet presAssocID="{225E02B2-3A04-4964-997B-351392B4101A}" presName="composite" presStyleCnt="0"/>
      <dgm:spPr/>
    </dgm:pt>
    <dgm:pt modelId="{4F0294AC-E36D-4023-A2AA-163F04C0A61E}" type="pres">
      <dgm:prSet presAssocID="{225E02B2-3A04-4964-997B-351392B4101A}" presName="imgShp" presStyleLbl="fgImgPlace1" presStyleIdx="2" presStyleCnt="3"/>
      <dgm:spPr/>
    </dgm:pt>
    <dgm:pt modelId="{793888C8-7E96-48DF-B09F-66AB27FA1568}" type="pres">
      <dgm:prSet presAssocID="{225E02B2-3A04-4964-997B-351392B4101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4C4C71-85CB-4BAC-8C43-42911A74AFCC}" srcId="{4230BA44-6B1D-4815-BC10-B4D673DB8D12}" destId="{3A2F2412-2243-41B5-8693-74A98CE26928}" srcOrd="1" destOrd="0" parTransId="{29B63FB3-2405-4EA6-B0A8-B4A54D623C6D}" sibTransId="{D510A117-D10D-4DFD-BD06-C6A20471C9DD}"/>
    <dgm:cxn modelId="{F8B398D8-D66C-436A-8A24-E407197D5587}" type="presOf" srcId="{225E02B2-3A04-4964-997B-351392B4101A}" destId="{793888C8-7E96-48DF-B09F-66AB27FA1568}" srcOrd="0" destOrd="0" presId="urn:microsoft.com/office/officeart/2005/8/layout/vList3"/>
    <dgm:cxn modelId="{D64632C0-4478-4254-99AD-BBCBC36CA899}" type="presOf" srcId="{3A2F2412-2243-41B5-8693-74A98CE26928}" destId="{084A93B0-FB31-4D96-8848-D3A91F479E01}" srcOrd="0" destOrd="0" presId="urn:microsoft.com/office/officeart/2005/8/layout/vList3"/>
    <dgm:cxn modelId="{ECD36FAB-B324-477F-AA24-EA29469CFC83}" srcId="{4230BA44-6B1D-4815-BC10-B4D673DB8D12}" destId="{225E02B2-3A04-4964-997B-351392B4101A}" srcOrd="2" destOrd="0" parTransId="{4D288110-35EB-4784-A0E0-EB63A71EA091}" sibTransId="{ADD57EA7-C027-4B5D-B8CD-4A09E7298F4C}"/>
    <dgm:cxn modelId="{0ADC94D9-E559-4D41-80B5-A5DFFDE776EC}" srcId="{4230BA44-6B1D-4815-BC10-B4D673DB8D12}" destId="{79B8BE1E-CCA7-4E71-8937-EF311DE8D75A}" srcOrd="0" destOrd="0" parTransId="{AEFA80AD-6113-4E8F-8491-53CD74A9B2AC}" sibTransId="{44474EFC-54E1-4C0D-A753-CDD44A396618}"/>
    <dgm:cxn modelId="{5AF615EB-7355-4157-BC43-0D49264B0756}" type="presOf" srcId="{79B8BE1E-CCA7-4E71-8937-EF311DE8D75A}" destId="{47E59DF2-84E7-4C6D-8BBA-D727FE8EB0F1}" srcOrd="0" destOrd="0" presId="urn:microsoft.com/office/officeart/2005/8/layout/vList3"/>
    <dgm:cxn modelId="{7E62F093-1B5C-4676-BC88-86F17CC95E24}" type="presOf" srcId="{4230BA44-6B1D-4815-BC10-B4D673DB8D12}" destId="{73FA85FB-B161-4E96-9B54-6896A106C6FE}" srcOrd="0" destOrd="0" presId="urn:microsoft.com/office/officeart/2005/8/layout/vList3"/>
    <dgm:cxn modelId="{4C4A8E51-490C-47C2-B5BA-6EE1E783E8FE}" type="presParOf" srcId="{73FA85FB-B161-4E96-9B54-6896A106C6FE}" destId="{D3C06570-1837-43F2-A773-8794F7F7AF16}" srcOrd="0" destOrd="0" presId="urn:microsoft.com/office/officeart/2005/8/layout/vList3"/>
    <dgm:cxn modelId="{45366528-A95A-4111-A766-B74B756BDEB3}" type="presParOf" srcId="{D3C06570-1837-43F2-A773-8794F7F7AF16}" destId="{9EE93018-FF7C-46E2-8532-1CAD654EEF02}" srcOrd="0" destOrd="0" presId="urn:microsoft.com/office/officeart/2005/8/layout/vList3"/>
    <dgm:cxn modelId="{7AD13D89-656A-46FD-9B66-A6D42AF89865}" type="presParOf" srcId="{D3C06570-1837-43F2-A773-8794F7F7AF16}" destId="{47E59DF2-84E7-4C6D-8BBA-D727FE8EB0F1}" srcOrd="1" destOrd="0" presId="urn:microsoft.com/office/officeart/2005/8/layout/vList3"/>
    <dgm:cxn modelId="{01974AC5-28CF-43AA-9EB5-B2069BE8A372}" type="presParOf" srcId="{73FA85FB-B161-4E96-9B54-6896A106C6FE}" destId="{94F8FFDB-752C-48AC-B2D5-2C4B42FF6BF0}" srcOrd="1" destOrd="0" presId="urn:microsoft.com/office/officeart/2005/8/layout/vList3"/>
    <dgm:cxn modelId="{79B201F8-7641-46EF-ADE5-54DDE2821D9C}" type="presParOf" srcId="{73FA85FB-B161-4E96-9B54-6896A106C6FE}" destId="{08B12924-9F6E-4AFF-8562-907F94E53956}" srcOrd="2" destOrd="0" presId="urn:microsoft.com/office/officeart/2005/8/layout/vList3"/>
    <dgm:cxn modelId="{C5DBE550-BAE3-4E0E-A173-809D42233492}" type="presParOf" srcId="{08B12924-9F6E-4AFF-8562-907F94E53956}" destId="{263B2A20-5019-42BC-9CB6-8E8A24D14E0A}" srcOrd="0" destOrd="0" presId="urn:microsoft.com/office/officeart/2005/8/layout/vList3"/>
    <dgm:cxn modelId="{8A443894-39A3-4DBA-BDDF-87F46D5848E1}" type="presParOf" srcId="{08B12924-9F6E-4AFF-8562-907F94E53956}" destId="{084A93B0-FB31-4D96-8848-D3A91F479E01}" srcOrd="1" destOrd="0" presId="urn:microsoft.com/office/officeart/2005/8/layout/vList3"/>
    <dgm:cxn modelId="{5B51ACDB-862F-4705-A84D-683786701FFF}" type="presParOf" srcId="{73FA85FB-B161-4E96-9B54-6896A106C6FE}" destId="{F97B0909-A92D-4E83-9CDB-BD8A79A8B1A0}" srcOrd="3" destOrd="0" presId="urn:microsoft.com/office/officeart/2005/8/layout/vList3"/>
    <dgm:cxn modelId="{31AB44E4-2454-4047-A6C0-FE90EA402241}" type="presParOf" srcId="{73FA85FB-B161-4E96-9B54-6896A106C6FE}" destId="{F58B7D23-402F-46ED-B63F-5F220C588E4C}" srcOrd="4" destOrd="0" presId="urn:microsoft.com/office/officeart/2005/8/layout/vList3"/>
    <dgm:cxn modelId="{05BDDDB4-2982-4185-8D46-1B010622F1AE}" type="presParOf" srcId="{F58B7D23-402F-46ED-B63F-5F220C588E4C}" destId="{4F0294AC-E36D-4023-A2AA-163F04C0A61E}" srcOrd="0" destOrd="0" presId="urn:microsoft.com/office/officeart/2005/8/layout/vList3"/>
    <dgm:cxn modelId="{774BDBB8-F36A-4034-9E58-1A22B5EDC7AF}" type="presParOf" srcId="{F58B7D23-402F-46ED-B63F-5F220C588E4C}" destId="{793888C8-7E96-48DF-B09F-66AB27FA156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67556F-17B9-450C-BB30-09618CFEF4CB}">
      <dsp:nvSpPr>
        <dsp:cNvPr id="0" name=""/>
        <dsp:cNvSpPr/>
      </dsp:nvSpPr>
      <dsp:spPr>
        <a:xfrm>
          <a:off x="2411" y="0"/>
          <a:ext cx="2937420" cy="1143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Pre-discussion opinion polls</a:t>
          </a:r>
          <a:endParaRPr lang="en-US" sz="1900" kern="1200" dirty="0"/>
        </a:p>
      </dsp:txBody>
      <dsp:txXfrm>
        <a:off x="2411" y="0"/>
        <a:ext cx="2937420" cy="1143000"/>
      </dsp:txXfrm>
    </dsp:sp>
    <dsp:sp modelId="{8AA25C66-9FDD-4D7E-9C96-B6464A411FF4}">
      <dsp:nvSpPr>
        <dsp:cNvPr id="0" name=""/>
        <dsp:cNvSpPr/>
      </dsp:nvSpPr>
      <dsp:spPr>
        <a:xfrm>
          <a:off x="2646089" y="0"/>
          <a:ext cx="2937420" cy="1143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Group discussions through chat rooms</a:t>
          </a:r>
          <a:endParaRPr lang="en-US" sz="1900" kern="1200" dirty="0"/>
        </a:p>
      </dsp:txBody>
      <dsp:txXfrm>
        <a:off x="2646089" y="0"/>
        <a:ext cx="2937420" cy="1143000"/>
      </dsp:txXfrm>
    </dsp:sp>
    <dsp:sp modelId="{476451E4-2821-45D8-A298-9F3D609271A4}">
      <dsp:nvSpPr>
        <dsp:cNvPr id="0" name=""/>
        <dsp:cNvSpPr/>
      </dsp:nvSpPr>
      <dsp:spPr>
        <a:xfrm>
          <a:off x="5289768" y="0"/>
          <a:ext cx="2937420" cy="1143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Post-discussion opinion polls</a:t>
          </a:r>
          <a:endParaRPr lang="en-US" sz="1900" kern="1200" dirty="0"/>
        </a:p>
      </dsp:txBody>
      <dsp:txXfrm>
        <a:off x="5289768" y="0"/>
        <a:ext cx="2937420" cy="1143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E59DF2-84E7-4C6D-8BBA-D727FE8EB0F1}">
      <dsp:nvSpPr>
        <dsp:cNvPr id="0" name=""/>
        <dsp:cNvSpPr/>
      </dsp:nvSpPr>
      <dsp:spPr>
        <a:xfrm rot="10800000">
          <a:off x="1699851" y="873"/>
          <a:ext cx="5472684" cy="128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902" tIns="179070" rIns="334264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Inclusiveness</a:t>
          </a:r>
          <a:endParaRPr lang="en-US" sz="4700" kern="1200" dirty="0"/>
        </a:p>
      </dsp:txBody>
      <dsp:txXfrm rot="10800000">
        <a:off x="1699851" y="873"/>
        <a:ext cx="5472684" cy="1285573"/>
      </dsp:txXfrm>
    </dsp:sp>
    <dsp:sp modelId="{9EE93018-FF7C-46E2-8532-1CAD654EEF02}">
      <dsp:nvSpPr>
        <dsp:cNvPr id="0" name=""/>
        <dsp:cNvSpPr/>
      </dsp:nvSpPr>
      <dsp:spPr>
        <a:xfrm>
          <a:off x="1057064" y="873"/>
          <a:ext cx="1285573" cy="12855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A93B0-FB31-4D96-8848-D3A91F479E01}">
      <dsp:nvSpPr>
        <dsp:cNvPr id="0" name=""/>
        <dsp:cNvSpPr/>
      </dsp:nvSpPr>
      <dsp:spPr>
        <a:xfrm rot="10800000">
          <a:off x="1699851" y="1670200"/>
          <a:ext cx="5472684" cy="128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902" tIns="179070" rIns="334264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Fairness</a:t>
          </a:r>
          <a:endParaRPr lang="en-US" sz="4700" kern="1200" dirty="0"/>
        </a:p>
      </dsp:txBody>
      <dsp:txXfrm rot="10800000">
        <a:off x="1699851" y="1670200"/>
        <a:ext cx="5472684" cy="1285573"/>
      </dsp:txXfrm>
    </dsp:sp>
    <dsp:sp modelId="{263B2A20-5019-42BC-9CB6-8E8A24D14E0A}">
      <dsp:nvSpPr>
        <dsp:cNvPr id="0" name=""/>
        <dsp:cNvSpPr/>
      </dsp:nvSpPr>
      <dsp:spPr>
        <a:xfrm>
          <a:off x="1057064" y="1670200"/>
          <a:ext cx="1285573" cy="12855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888C8-7E96-48DF-B09F-66AB27FA1568}">
      <dsp:nvSpPr>
        <dsp:cNvPr id="0" name=""/>
        <dsp:cNvSpPr/>
      </dsp:nvSpPr>
      <dsp:spPr>
        <a:xfrm rot="10800000">
          <a:off x="1699851" y="3339527"/>
          <a:ext cx="5472684" cy="12855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902" tIns="179070" rIns="334264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Rationality</a:t>
          </a:r>
          <a:endParaRPr lang="en-US" sz="4700" kern="1200" dirty="0"/>
        </a:p>
      </dsp:txBody>
      <dsp:txXfrm rot="10800000">
        <a:off x="1699851" y="3339527"/>
        <a:ext cx="5472684" cy="1285573"/>
      </dsp:txXfrm>
    </dsp:sp>
    <dsp:sp modelId="{4F0294AC-E36D-4023-A2AA-163F04C0A61E}">
      <dsp:nvSpPr>
        <dsp:cNvPr id="0" name=""/>
        <dsp:cNvSpPr/>
      </dsp:nvSpPr>
      <dsp:spPr>
        <a:xfrm>
          <a:off x="1057064" y="3339527"/>
          <a:ext cx="1285573" cy="12855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CDAC4-8F75-4503-BB45-94FC46F81255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7C3F7-1201-432A-9172-34D273EB3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spending more money on health care or social security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banning abortion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favor the government actions on making sure that public school students can pray as part of some official school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7C3F7-1201-432A-9172-34D273EB3A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support for government’s financial investment in universal health care decreases almost 18% no matter which influence variable is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7C3F7-1201-432A-9172-34D273EB3A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GB" b="1" cap="small" dirty="0" smtClean="0"/>
              <a:t>Simulating the ideal </a:t>
            </a:r>
            <a:r>
              <a:rPr lang="en-GB" b="1" cap="small" dirty="0" err="1" smtClean="0"/>
              <a:t>eDeliberation</a:t>
            </a:r>
            <a:r>
              <a:rPr lang="en-US" b="1" cap="small" dirty="0" smtClean="0"/>
              <a:t/>
            </a:r>
            <a:br>
              <a:rPr lang="en-US" b="1" cap="small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Weiyu Zhang (PhD, </a:t>
            </a:r>
            <a:r>
              <a:rPr lang="en-US" dirty="0" err="1" smtClean="0"/>
              <a:t>UPenn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Assistant Prof. </a:t>
            </a:r>
          </a:p>
          <a:p>
            <a:r>
              <a:rPr lang="en-US" dirty="0" smtClean="0"/>
              <a:t>Communications and New Media</a:t>
            </a:r>
          </a:p>
          <a:p>
            <a:r>
              <a:rPr lang="en-US" dirty="0" smtClean="0"/>
              <a:t>National University of Singapore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vs.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most talkative do not necessarily have to be the most argumentative. </a:t>
            </a:r>
          </a:p>
          <a:p>
            <a:pPr lvl="1"/>
            <a:r>
              <a:rPr lang="en-US" dirty="0" smtClean="0"/>
              <a:t>ED2K r = .57</a:t>
            </a:r>
          </a:p>
          <a:p>
            <a:pPr lvl="1"/>
            <a:r>
              <a:rPr lang="en-US" dirty="0" smtClean="0"/>
              <a:t>HCD r = .88</a:t>
            </a:r>
          </a:p>
          <a:p>
            <a:r>
              <a:rPr lang="en-US" dirty="0" smtClean="0"/>
              <a:t>The occasional discrepancy suggests that the effect of the amount of talk is often the same as the effect of the number of arguments.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model fits from .02 to .16</a:t>
            </a:r>
          </a:p>
          <a:p>
            <a:r>
              <a:rPr lang="en-US" dirty="0" err="1" smtClean="0"/>
              <a:t>Operationalization</a:t>
            </a:r>
            <a:r>
              <a:rPr lang="en-US" dirty="0" smtClean="0"/>
              <a:t> of rationality</a:t>
            </a:r>
          </a:p>
          <a:p>
            <a:r>
              <a:rPr lang="en-US" dirty="0" smtClean="0"/>
              <a:t>The method of simulation modeling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44% of collective opinions that are predicted by simulation models differ from the observed post-discussion opinion distributions at a rate equal to or higher than 5%</a:t>
            </a:r>
          </a:p>
          <a:p>
            <a:pPr lvl="1"/>
            <a:r>
              <a:rPr lang="en-US" dirty="0" smtClean="0"/>
              <a:t>treat deliberation findings as only one indicator of deliberate opinions, subject to various errors</a:t>
            </a:r>
          </a:p>
          <a:p>
            <a:r>
              <a:rPr lang="en-US" dirty="0" smtClean="0"/>
              <a:t>Whereas both inclusion and equalization lead to changes in the same direction, maximization of rationality often leads in an opposite direction. </a:t>
            </a:r>
          </a:p>
          <a:p>
            <a:pPr lvl="1"/>
            <a:r>
              <a:rPr lang="en-US" dirty="0" smtClean="0"/>
              <a:t>This contradiction implies that normative criteria of deliberation are not empirically consistent.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cnmzw@nus.edu.sg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124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Electronic Dialogue 2000 project (ED2K) and Healthcare Dialogue project (HCD)</a:t>
            </a:r>
          </a:p>
          <a:p>
            <a:endParaRPr lang="en-US" dirty="0" smtClean="0"/>
          </a:p>
          <a:p>
            <a:r>
              <a:rPr lang="en-US" dirty="0" smtClean="0"/>
              <a:t>Random Sample of Americans</a:t>
            </a:r>
          </a:p>
          <a:p>
            <a:endParaRPr lang="en-US" dirty="0" smtClean="0"/>
          </a:p>
          <a:p>
            <a:r>
              <a:rPr lang="en-US" dirty="0" smtClean="0"/>
              <a:t>Multiple rounds of discussions</a:t>
            </a:r>
          </a:p>
          <a:p>
            <a:endParaRPr lang="en-US" dirty="0" smtClean="0"/>
          </a:p>
          <a:p>
            <a:r>
              <a:rPr lang="en-US" dirty="0" smtClean="0"/>
              <a:t>Debriefing materials and equipments</a:t>
            </a:r>
          </a:p>
          <a:p>
            <a:endParaRPr lang="en-US" dirty="0" smtClean="0"/>
          </a:p>
          <a:p>
            <a:r>
              <a:rPr lang="en-US" dirty="0" smtClean="0"/>
              <a:t>Moderation </a:t>
            </a:r>
          </a:p>
          <a:p>
            <a:endParaRPr lang="en-US" dirty="0" smtClean="0"/>
          </a:p>
          <a:p>
            <a:r>
              <a:rPr lang="en-US" dirty="0" smtClean="0"/>
              <a:t>Full texts of transcribed discussions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Unrepresentative sample due to refusals and dropouts</a:t>
            </a:r>
          </a:p>
          <a:p>
            <a:r>
              <a:rPr lang="en-US" dirty="0" smtClean="0"/>
              <a:t>Unequal (potential) influence due to talkativeness</a:t>
            </a:r>
          </a:p>
          <a:p>
            <a:r>
              <a:rPr lang="en-US" dirty="0" smtClean="0"/>
              <a:t>Lack of rationality due to small number of reasons provided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Considerations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</a:p>
          <a:p>
            <a:r>
              <a:rPr lang="en-US" dirty="0" smtClean="0"/>
              <a:t>Logistic regressions (DV: post-discussion opinions; </a:t>
            </a:r>
            <a:r>
              <a:rPr lang="en-US" dirty="0" smtClean="0"/>
              <a:t>IVs: amount of talk and number of reasons) </a:t>
            </a:r>
            <a:r>
              <a:rPr lang="en-US" dirty="0" smtClean="0"/>
              <a:t>to obtain coefficients</a:t>
            </a:r>
          </a:p>
          <a:p>
            <a:r>
              <a:rPr lang="en-US" dirty="0" smtClean="0"/>
              <a:t>Alter the values of each individual data point, re-run the regressions, and save the predicted values</a:t>
            </a:r>
          </a:p>
          <a:p>
            <a:r>
              <a:rPr lang="en-US" dirty="0" smtClean="0"/>
              <a:t>Aggregate the predicted values and compare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524001"/>
          <a:ext cx="9144000" cy="5181600"/>
        </p:xfrm>
        <a:graphic>
          <a:graphicData uri="http://schemas.openxmlformats.org/drawingml/2006/table">
            <a:tbl>
              <a:tblPr/>
              <a:tblGrid>
                <a:gridCol w="1472194"/>
                <a:gridCol w="4054895"/>
                <a:gridCol w="3616911"/>
              </a:tblGrid>
              <a:tr h="404446"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Simulated Opinions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Comparison Opinions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Openness-Inclusion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Everybody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Mean imputation of deliberation variables for non-attendees; Observed values for attendees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Attendees only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Observed values for attendees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Fairness-Equalization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Attendees only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Mean imputation of deliberation variables for attendees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Attendees only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Observed values for attendees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Rationality-Maximization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Attendees only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Maximum imputation of deliberation variables for attendees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Attendees only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Mean imputation of deliberation variables for attendees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17" marR="678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ED2K</a:t>
            </a:r>
          </a:p>
          <a:p>
            <a:pPr lvl="1"/>
            <a:r>
              <a:rPr lang="en-US" dirty="0" smtClean="0"/>
              <a:t>13 out of 30 &gt;= 5%</a:t>
            </a:r>
          </a:p>
          <a:p>
            <a:pPr lvl="1"/>
            <a:r>
              <a:rPr lang="en-US" dirty="0" smtClean="0"/>
              <a:t>Favor more government interventions</a:t>
            </a:r>
          </a:p>
          <a:p>
            <a:pPr lvl="1"/>
            <a:r>
              <a:rPr lang="en-US" dirty="0" smtClean="0"/>
              <a:t>Prefer more conservative views on social issues</a:t>
            </a:r>
          </a:p>
          <a:p>
            <a:pPr lvl="1"/>
            <a:r>
              <a:rPr lang="en-US" dirty="0" smtClean="0"/>
              <a:t>Significant decreases in Bush’s evaluations and increase in Gore’s</a:t>
            </a:r>
          </a:p>
          <a:p>
            <a:r>
              <a:rPr lang="en-US" dirty="0" smtClean="0"/>
              <a:t>HCD</a:t>
            </a:r>
          </a:p>
          <a:p>
            <a:pPr lvl="1"/>
            <a:r>
              <a:rPr lang="en-US" dirty="0" smtClean="0"/>
              <a:t>3 out of 15 &gt;=5%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few changes</a:t>
            </a:r>
          </a:p>
          <a:p>
            <a:r>
              <a:rPr lang="en-US" dirty="0" smtClean="0"/>
              <a:t>3 out of 30 ED2K measures and 2 out of 15 HCD measures &gt;=5%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Almost every variable that was examined shows a change that is equal to or higher than 5% (26 out of 30 in ED2K, 13 out of 15 in HCD). </a:t>
            </a:r>
          </a:p>
          <a:p>
            <a:r>
              <a:rPr lang="en-US" dirty="0" smtClean="0"/>
              <a:t>ED2K</a:t>
            </a:r>
          </a:p>
          <a:p>
            <a:pPr lvl="1"/>
            <a:r>
              <a:rPr lang="en-US" dirty="0" smtClean="0"/>
              <a:t>a decreased support in governmental interventions</a:t>
            </a:r>
          </a:p>
          <a:p>
            <a:pPr lvl="1"/>
            <a:r>
              <a:rPr lang="en-US" dirty="0" smtClean="0"/>
              <a:t>better evaluations for Bush and lower evaluations for Gore </a:t>
            </a:r>
          </a:p>
          <a:p>
            <a:r>
              <a:rPr lang="en-US" dirty="0" smtClean="0"/>
              <a:t>HCD</a:t>
            </a:r>
          </a:p>
          <a:p>
            <a:pPr lvl="1"/>
            <a:r>
              <a:rPr lang="en-US" dirty="0" smtClean="0"/>
              <a:t>contradictory findings compared to the previous two scenarios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</TotalTime>
  <Words>535</Words>
  <Application>Microsoft Office PowerPoint</Application>
  <PresentationFormat>On-screen Show (4:3)</PresentationFormat>
  <Paragraphs>90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Simulating the ideal eDeliberation </vt:lpstr>
      <vt:lpstr>The Projects</vt:lpstr>
      <vt:lpstr>Challenges</vt:lpstr>
      <vt:lpstr>Theoretical Considerations</vt:lpstr>
      <vt:lpstr>Simulation Modeling</vt:lpstr>
      <vt:lpstr>Slide 6</vt:lpstr>
      <vt:lpstr>Inclusiveness</vt:lpstr>
      <vt:lpstr>Fairness</vt:lpstr>
      <vt:lpstr>Rationality</vt:lpstr>
      <vt:lpstr>Talk vs. Reasons</vt:lpstr>
      <vt:lpstr>Limitations</vt:lpstr>
      <vt:lpstr>Discussions</vt:lpstr>
      <vt:lpstr>Thank you!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Simulating the ideal eDeliberation: The roles of inclusion, equalization and rationalization </dc:title>
  <dc:creator/>
  <cp:lastModifiedBy>cnmzw</cp:lastModifiedBy>
  <cp:revision>21</cp:revision>
  <dcterms:created xsi:type="dcterms:W3CDTF">2006-08-16T00:00:00Z</dcterms:created>
  <dcterms:modified xsi:type="dcterms:W3CDTF">2010-06-30T22:53:50Z</dcterms:modified>
</cp:coreProperties>
</file>