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59" r:id="rId3"/>
    <p:sldId id="260" r:id="rId4"/>
    <p:sldId id="257" r:id="rId5"/>
    <p:sldId id="258" r:id="rId6"/>
    <p:sldId id="261" r:id="rId7"/>
    <p:sldId id="263" r:id="rId8"/>
    <p:sldId id="266" r:id="rId9"/>
    <p:sldId id="264" r:id="rId10"/>
    <p:sldId id="269" r:id="rId11"/>
    <p:sldId id="271" r:id="rId12"/>
    <p:sldId id="270" r:id="rId13"/>
    <p:sldId id="272" r:id="rId14"/>
    <p:sldId id="273" r:id="rId15"/>
    <p:sldId id="267" r:id="rId16"/>
    <p:sldId id="268" r:id="rId17"/>
  </p:sldIdLst>
  <p:sldSz cx="9144000" cy="6858000" type="screen4x3"/>
  <p:notesSz cx="6743700" cy="98758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95024" autoAdjust="0"/>
  </p:normalViewPr>
  <p:slideViewPr>
    <p:cSldViewPr>
      <p:cViewPr varScale="1">
        <p:scale>
          <a:sx n="70" d="100"/>
          <a:sy n="70" d="100"/>
        </p:scale>
        <p:origin x="-52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2154" y="-96"/>
      </p:cViewPr>
      <p:guideLst>
        <p:guide orient="horz" pos="3111"/>
        <p:guide pos="212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2270" cy="49379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19869" y="0"/>
            <a:ext cx="2922270" cy="493792"/>
          </a:xfrm>
          <a:prstGeom prst="rect">
            <a:avLst/>
          </a:prstGeom>
        </p:spPr>
        <p:txBody>
          <a:bodyPr vert="horz" lIns="91440" tIns="45720" rIns="91440" bIns="45720" rtlCol="0"/>
          <a:lstStyle>
            <a:lvl1pPr algn="r">
              <a:defRPr sz="1200"/>
            </a:lvl1pPr>
          </a:lstStyle>
          <a:p>
            <a:fld id="{BA587899-D69C-4178-98FB-13FA8519E308}" type="datetimeFigureOut">
              <a:rPr lang="fr-FR" smtClean="0"/>
              <a:pPr/>
              <a:t>29/06/2010</a:t>
            </a:fld>
            <a:endParaRPr lang="fr-FR"/>
          </a:p>
        </p:txBody>
      </p:sp>
      <p:sp>
        <p:nvSpPr>
          <p:cNvPr id="4" name="Espace réservé du pied de page 3"/>
          <p:cNvSpPr>
            <a:spLocks noGrp="1"/>
          </p:cNvSpPr>
          <p:nvPr>
            <p:ph type="ftr" sz="quarter" idx="2"/>
          </p:nvPr>
        </p:nvSpPr>
        <p:spPr>
          <a:xfrm>
            <a:off x="0" y="9380332"/>
            <a:ext cx="2922270" cy="49379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19869" y="9380332"/>
            <a:ext cx="2922270" cy="493792"/>
          </a:xfrm>
          <a:prstGeom prst="rect">
            <a:avLst/>
          </a:prstGeom>
        </p:spPr>
        <p:txBody>
          <a:bodyPr vert="horz" lIns="91440" tIns="45720" rIns="91440" bIns="45720" rtlCol="0" anchor="b"/>
          <a:lstStyle>
            <a:lvl1pPr algn="r">
              <a:defRPr sz="1200"/>
            </a:lvl1pPr>
          </a:lstStyle>
          <a:p>
            <a:fld id="{D7B86AA3-CDA2-44D7-A98A-25E589D0256D}"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2270" cy="49379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9869" y="0"/>
            <a:ext cx="2922270" cy="493792"/>
          </a:xfrm>
          <a:prstGeom prst="rect">
            <a:avLst/>
          </a:prstGeom>
        </p:spPr>
        <p:txBody>
          <a:bodyPr vert="horz" lIns="91440" tIns="45720" rIns="91440" bIns="45720" rtlCol="0"/>
          <a:lstStyle>
            <a:lvl1pPr algn="r">
              <a:defRPr sz="1200"/>
            </a:lvl1pPr>
          </a:lstStyle>
          <a:p>
            <a:fld id="{31ACB29C-D981-4BB2-AEAD-3F7C3418AC04}" type="datetimeFigureOut">
              <a:rPr lang="fr-FR" smtClean="0"/>
              <a:pPr/>
              <a:t>29/06/2010</a:t>
            </a:fld>
            <a:endParaRPr lang="fr-FR"/>
          </a:p>
        </p:txBody>
      </p:sp>
      <p:sp>
        <p:nvSpPr>
          <p:cNvPr id="4" name="Espace réservé de l'image des diapositives 3"/>
          <p:cNvSpPr>
            <a:spLocks noGrp="1" noRot="1" noChangeAspect="1"/>
          </p:cNvSpPr>
          <p:nvPr>
            <p:ph type="sldImg" idx="2"/>
          </p:nvPr>
        </p:nvSpPr>
        <p:spPr>
          <a:xfrm>
            <a:off x="904875" y="741363"/>
            <a:ext cx="4933950" cy="37020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4370" y="4691023"/>
            <a:ext cx="5394960" cy="444412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80332"/>
            <a:ext cx="2922270" cy="49379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9869" y="9380332"/>
            <a:ext cx="2922270" cy="493792"/>
          </a:xfrm>
          <a:prstGeom prst="rect">
            <a:avLst/>
          </a:prstGeom>
        </p:spPr>
        <p:txBody>
          <a:bodyPr vert="horz" lIns="91440" tIns="45720" rIns="91440" bIns="45720" rtlCol="0" anchor="b"/>
          <a:lstStyle>
            <a:lvl1pPr algn="r">
              <a:defRPr sz="1200"/>
            </a:lvl1pPr>
          </a:lstStyle>
          <a:p>
            <a:fld id="{3EE5BF36-8D16-459F-8C0F-CA71CA14769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EE5BF36-8D16-459F-8C0F-CA71CA147693}" type="slidenum">
              <a:rPr lang="fr-FR" smtClean="0"/>
              <a:pPr/>
              <a:t>6</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62500" lnSpcReduction="20000"/>
          </a:bodyPr>
          <a:lstStyle/>
          <a:p>
            <a:pPr marL="514350" indent="-514350" eaLnBrk="1" hangingPunct="1">
              <a:defRPr/>
            </a:pPr>
            <a:r>
              <a:rPr lang="fr-FR" sz="1050" dirty="0" smtClean="0"/>
              <a:t>G. </a:t>
            </a:r>
            <a:r>
              <a:rPr lang="fr-FR" sz="1050" dirty="0" err="1" smtClean="0"/>
              <a:t>Stupar</a:t>
            </a:r>
            <a:r>
              <a:rPr lang="fr-FR" sz="1050" dirty="0" smtClean="0"/>
              <a:t>, </a:t>
            </a:r>
            <a:r>
              <a:rPr lang="fr-FR" sz="1050" dirty="0" err="1" smtClean="0"/>
              <a:t>Regional</a:t>
            </a:r>
            <a:r>
              <a:rPr lang="fr-FR" sz="1050" dirty="0" smtClean="0"/>
              <a:t> </a:t>
            </a:r>
            <a:r>
              <a:rPr lang="fr-FR" sz="1050" dirty="0" err="1" smtClean="0"/>
              <a:t>Councilor</a:t>
            </a:r>
            <a:r>
              <a:rPr lang="fr-FR" sz="1050" dirty="0" smtClean="0"/>
              <a:t> – </a:t>
            </a:r>
            <a:r>
              <a:rPr lang="fr-FR" sz="1050" dirty="0" err="1" smtClean="0"/>
              <a:t>closing</a:t>
            </a:r>
            <a:r>
              <a:rPr lang="fr-FR" sz="1050" dirty="0" smtClean="0"/>
              <a:t> </a:t>
            </a:r>
            <a:r>
              <a:rPr lang="fr-FR" sz="1050" dirty="0" err="1" smtClean="0"/>
              <a:t>statement</a:t>
            </a:r>
            <a:r>
              <a:rPr lang="fr-FR" sz="1050" dirty="0" smtClean="0"/>
              <a:t> of the ETM:</a:t>
            </a:r>
          </a:p>
          <a:p>
            <a:pPr marL="514350" indent="-514350" eaLnBrk="1" hangingPunct="1">
              <a:buFont typeface="Wingdings 2" pitchFamily="18" charset="2"/>
              <a:buNone/>
              <a:defRPr/>
            </a:pPr>
            <a:endParaRPr lang="fr-FR" sz="1050" b="1" dirty="0" smtClean="0"/>
          </a:p>
          <a:p>
            <a:pPr marL="0" indent="-514350" algn="just" eaLnBrk="1" hangingPunct="1">
              <a:buFont typeface="Wingdings 2" pitchFamily="18" charset="2"/>
              <a:buNone/>
              <a:defRPr/>
            </a:pPr>
            <a:r>
              <a:rPr lang="en-US" sz="1200" dirty="0" smtClean="0"/>
              <a:t>“Your suggestions will indeed be taken into account, not just by the European Union, but by our Regional Council. I invite you to check our website to see how and when your suggestions are taken into account.”</a:t>
            </a:r>
            <a:endParaRPr lang="es-ES" sz="1200" dirty="0" smtClean="0"/>
          </a:p>
          <a:p>
            <a:pPr>
              <a:defRPr/>
            </a:pPr>
            <a:r>
              <a:rPr lang="es-CL" sz="1200" dirty="0" err="1" smtClean="0"/>
              <a:t>Guid</a:t>
            </a:r>
            <a:r>
              <a:rPr lang="es-CL" sz="1200" dirty="0" smtClean="0"/>
              <a:t> </a:t>
            </a:r>
            <a:r>
              <a:rPr lang="es-CL" sz="1200" dirty="0" err="1" smtClean="0"/>
              <a:t>Sacconi</a:t>
            </a:r>
            <a:r>
              <a:rPr lang="es-CL" sz="1200" dirty="0" smtClean="0"/>
              <a:t>, MEP, </a:t>
            </a:r>
            <a:r>
              <a:rPr lang="es-CL" sz="1200" dirty="0" err="1" smtClean="0"/>
              <a:t>President</a:t>
            </a:r>
            <a:r>
              <a:rPr lang="es-CL" sz="1200" dirty="0" smtClean="0"/>
              <a:t> of </a:t>
            </a:r>
            <a:r>
              <a:rPr lang="es-CL" sz="1200" dirty="0" err="1" smtClean="0"/>
              <a:t>the</a:t>
            </a:r>
            <a:r>
              <a:rPr lang="es-CL" sz="1200" dirty="0" smtClean="0"/>
              <a:t> </a:t>
            </a:r>
            <a:r>
              <a:rPr lang="es-CL" sz="1200" dirty="0" err="1" smtClean="0"/>
              <a:t>Temporary</a:t>
            </a:r>
            <a:r>
              <a:rPr lang="es-CL" sz="1200" dirty="0" smtClean="0"/>
              <a:t> </a:t>
            </a:r>
            <a:r>
              <a:rPr lang="es-CL" sz="1200" dirty="0" err="1" smtClean="0"/>
              <a:t>Commission</a:t>
            </a:r>
            <a:r>
              <a:rPr lang="es-CL" sz="1200" dirty="0" smtClean="0"/>
              <a:t> </a:t>
            </a:r>
            <a:r>
              <a:rPr lang="es-CL" sz="1200" dirty="0" err="1" smtClean="0"/>
              <a:t>on</a:t>
            </a:r>
            <a:r>
              <a:rPr lang="es-CL" sz="1200" dirty="0" smtClean="0"/>
              <a:t> </a:t>
            </a:r>
            <a:r>
              <a:rPr lang="es-CL" sz="1200" dirty="0" err="1" smtClean="0"/>
              <a:t>Climate</a:t>
            </a:r>
            <a:r>
              <a:rPr lang="es-CL" sz="1200" dirty="0" smtClean="0"/>
              <a:t> </a:t>
            </a:r>
            <a:r>
              <a:rPr lang="es-CL" sz="1200" dirty="0" err="1" smtClean="0"/>
              <a:t>Change</a:t>
            </a:r>
            <a:r>
              <a:rPr lang="es-CL" sz="1200" dirty="0" smtClean="0"/>
              <a:t> of </a:t>
            </a:r>
            <a:r>
              <a:rPr lang="es-CL" sz="1200" dirty="0" err="1" smtClean="0"/>
              <a:t>the</a:t>
            </a:r>
            <a:r>
              <a:rPr lang="es-CL" sz="1200" dirty="0" smtClean="0"/>
              <a:t> Euro-Parliament (when he </a:t>
            </a:r>
            <a:r>
              <a:rPr lang="es-CL" sz="1200" dirty="0" err="1" smtClean="0"/>
              <a:t>received</a:t>
            </a:r>
            <a:r>
              <a:rPr lang="es-CL" sz="1200" dirty="0" smtClean="0"/>
              <a:t> </a:t>
            </a:r>
            <a:r>
              <a:rPr lang="es-CL" sz="1200" dirty="0" err="1" smtClean="0"/>
              <a:t>the</a:t>
            </a:r>
            <a:r>
              <a:rPr lang="es-CL" sz="1200" dirty="0" smtClean="0"/>
              <a:t> </a:t>
            </a:r>
            <a:r>
              <a:rPr lang="es-CL" sz="1200" dirty="0" err="1" smtClean="0"/>
              <a:t>report</a:t>
            </a:r>
            <a:r>
              <a:rPr lang="es-CL" sz="1200" dirty="0" smtClean="0"/>
              <a:t> – </a:t>
            </a:r>
            <a:r>
              <a:rPr lang="es-CL" sz="1200" dirty="0" err="1" smtClean="0"/>
              <a:t>november</a:t>
            </a:r>
            <a:r>
              <a:rPr lang="es-CL" sz="1200" dirty="0" smtClean="0"/>
              <a:t> </a:t>
            </a:r>
            <a:r>
              <a:rPr lang="es-CL" sz="1200" dirty="0" err="1" smtClean="0"/>
              <a:t>18th</a:t>
            </a:r>
            <a:r>
              <a:rPr lang="es-CL" sz="1200" dirty="0" smtClean="0"/>
              <a:t>, 2008)</a:t>
            </a:r>
          </a:p>
          <a:p>
            <a:pPr marL="0" algn="just">
              <a:defRPr/>
            </a:pPr>
            <a:endParaRPr lang="es-CL" sz="1600" dirty="0" smtClean="0"/>
          </a:p>
          <a:p>
            <a:pPr marL="0" algn="just">
              <a:buFont typeface="Wingdings 2" pitchFamily="18" charset="2"/>
              <a:buNone/>
              <a:defRPr/>
            </a:pPr>
            <a:r>
              <a:rPr lang="en-US" sz="1600" dirty="0" smtClean="0"/>
              <a:t>“To respond immediately to your expectations, know that I shall circulate your final report to all Euro-parliamentarians, with of course, special emphasis on members of the Temporary Committee on Climate Change. We shall review your proposals carefully. In addition, we shall send copies to other partner Regions, so that they can pass on to you a summary of the all the climate change laws that will highlight your input and the provisions that incorporate your proposals.”</a:t>
            </a:r>
            <a:endParaRPr lang="es-ES" sz="1600" dirty="0" smtClean="0"/>
          </a:p>
          <a:p>
            <a:pPr>
              <a:buFont typeface="Wingdings 2" pitchFamily="18" charset="2"/>
              <a:buNone/>
              <a:defRPr/>
            </a:pPr>
            <a:endParaRPr lang="es-ES" sz="1200" dirty="0" smtClean="0"/>
          </a:p>
          <a:p>
            <a:pPr algn="just"/>
            <a:r>
              <a:rPr lang="en-US" sz="1200" dirty="0" smtClean="0"/>
              <a:t>“As a participating youth, and in the name of everyone I know who took part in Ideal-EU on November 15</a:t>
            </a:r>
            <a:r>
              <a:rPr lang="en-US" sz="1200" baseline="30000" dirty="0" smtClean="0"/>
              <a:t>th </a:t>
            </a:r>
            <a:r>
              <a:rPr lang="en-US" sz="1200" dirty="0" smtClean="0"/>
              <a:t>– and even everybody I didn’t meet too, I think – I would like to see how the proposals we made and put into this final report will become a reality. I’d like to see how they become incorporated into the legislation pending with the European Parliament and if we actually made any real contribution to change.”</a:t>
            </a:r>
          </a:p>
          <a:p>
            <a:pPr algn="just">
              <a:buFont typeface="Wingdings 2" pitchFamily="18" charset="2"/>
              <a:buNone/>
            </a:pPr>
            <a:endParaRPr lang="en-US" sz="1200" dirty="0" smtClean="0"/>
          </a:p>
          <a:p>
            <a:pPr algn="just"/>
            <a:r>
              <a:rPr lang="en-US" sz="1200" dirty="0" smtClean="0"/>
              <a:t>”My expectations about positive, visible results from the suggestions we have made to the Euro-parliamentarians…My expectations about what happens next are the same as that of the other participants: we want to see our proposals in future draft legislation and, more importantly, in policy measures over the years to come.”</a:t>
            </a:r>
            <a:endParaRPr lang="es-ES" sz="1200" dirty="0" smtClean="0"/>
          </a:p>
          <a:p>
            <a:pPr marL="457200" indent="-457200" algn="just" eaLnBrk="1" fontAlgn="auto" hangingPunct="1">
              <a:spcBef>
                <a:spcPts val="580"/>
              </a:spcBef>
              <a:spcAft>
                <a:spcPts val="0"/>
              </a:spcAft>
              <a:buFont typeface="Wingdings 2"/>
              <a:buNone/>
              <a:defRPr/>
            </a:pPr>
            <a:r>
              <a:rPr lang="fr-FR" sz="1100" b="1" dirty="0" smtClean="0"/>
              <a:t>Different </a:t>
            </a:r>
            <a:r>
              <a:rPr lang="fr-FR" sz="1100" b="1" dirty="0" err="1" smtClean="0"/>
              <a:t>discourses</a:t>
            </a:r>
            <a:r>
              <a:rPr lang="fr-FR" sz="1100" b="1" dirty="0" smtClean="0"/>
              <a:t> in different </a:t>
            </a:r>
            <a:r>
              <a:rPr lang="fr-FR" sz="1100" b="1" dirty="0" err="1" smtClean="0"/>
              <a:t>contexts</a:t>
            </a:r>
            <a:r>
              <a:rPr lang="fr-FR" sz="1100" b="1" dirty="0" smtClean="0"/>
              <a:t> – G. </a:t>
            </a:r>
            <a:r>
              <a:rPr lang="fr-FR" sz="1100" b="1" dirty="0" err="1" smtClean="0"/>
              <a:t>Sacconi</a:t>
            </a:r>
            <a:r>
              <a:rPr lang="fr-FR" sz="1100" b="1" dirty="0" smtClean="0"/>
              <a:t>:</a:t>
            </a:r>
          </a:p>
          <a:p>
            <a:pPr marL="457200" indent="-457200" algn="just" eaLnBrk="1" fontAlgn="auto" hangingPunct="1">
              <a:spcBef>
                <a:spcPts val="580"/>
              </a:spcBef>
              <a:spcAft>
                <a:spcPts val="0"/>
              </a:spcAft>
              <a:defRPr/>
            </a:pPr>
            <a:r>
              <a:rPr lang="en-US" sz="1200" dirty="0" smtClean="0"/>
              <a:t>“So, it was quite an experience, right? But, um, uh, about impact, I’m not sure if anybody has thought about follow-up. It was sort of, let’s say, a special experiment…Of course, expressing an opinion about policy choices, E.U. directives and regulations (is always complicated). Personally, I think it’s the decision-makers – elected representatives – they’re the ones who should decide. I</a:t>
            </a:r>
            <a:r>
              <a:rPr lang="en-US" sz="1200" i="1" dirty="0" smtClean="0"/>
              <a:t>t’s up to them to make the final call</a:t>
            </a:r>
            <a:r>
              <a:rPr lang="en-US" sz="1200" dirty="0" smtClean="0"/>
              <a:t>. It’s their job to make the final summary (of your input).”</a:t>
            </a:r>
          </a:p>
          <a:p>
            <a:pPr marL="457200" indent="-457200" algn="just" eaLnBrk="1" fontAlgn="auto" hangingPunct="1">
              <a:spcBef>
                <a:spcPts val="580"/>
              </a:spcBef>
              <a:spcAft>
                <a:spcPts val="0"/>
              </a:spcAft>
              <a:defRPr/>
            </a:pPr>
            <a:r>
              <a:rPr lang="en-US" sz="1200" dirty="0" smtClean="0"/>
              <a:t>“Yes, I think it had a slight effect, in the way we underscored the long-term nature of local programs and inclusion of the citizenry. In that way, yes. But on specific policy choices, um, uh… The fight against climate change is complex issue.”</a:t>
            </a:r>
          </a:p>
          <a:p>
            <a:pPr marL="457200" indent="-457200" algn="just" eaLnBrk="1" fontAlgn="auto" hangingPunct="1">
              <a:spcBef>
                <a:spcPts val="580"/>
              </a:spcBef>
              <a:spcAft>
                <a:spcPts val="0"/>
              </a:spcAft>
              <a:buFont typeface="Wingdings 2" pitchFamily="18" charset="2"/>
              <a:buNone/>
              <a:defRPr/>
            </a:pPr>
            <a:r>
              <a:rPr lang="fr-FR" dirty="0" smtClean="0"/>
              <a:t> </a:t>
            </a:r>
            <a:r>
              <a:rPr lang="fr-FR" sz="1200" b="1" dirty="0" smtClean="0"/>
              <a:t>Reports </a:t>
            </a:r>
            <a:r>
              <a:rPr lang="fr-FR" sz="1200" b="1" dirty="0" err="1" smtClean="0"/>
              <a:t>contained</a:t>
            </a:r>
            <a:r>
              <a:rPr lang="fr-FR" sz="1200" b="1" dirty="0" smtClean="0"/>
              <a:t> </a:t>
            </a:r>
            <a:r>
              <a:rPr lang="fr-FR" sz="1200" b="1" dirty="0" err="1" smtClean="0"/>
              <a:t>two</a:t>
            </a:r>
            <a:r>
              <a:rPr lang="fr-FR" sz="1200" b="1" dirty="0" smtClean="0"/>
              <a:t> type of information :</a:t>
            </a:r>
          </a:p>
          <a:p>
            <a:pPr marL="457200" indent="-457200" algn="just" eaLnBrk="1" fontAlgn="auto" hangingPunct="1">
              <a:spcBef>
                <a:spcPts val="580"/>
              </a:spcBef>
              <a:spcAft>
                <a:spcPts val="0"/>
              </a:spcAft>
              <a:buFont typeface="Wingdings 2" pitchFamily="18" charset="2"/>
              <a:buNone/>
              <a:defRPr/>
            </a:pPr>
            <a:endParaRPr lang="fr-FR" sz="1200" b="1" dirty="0" smtClean="0"/>
          </a:p>
          <a:p>
            <a:pPr marL="457200" indent="-457200" algn="just" eaLnBrk="1" fontAlgn="auto" hangingPunct="1">
              <a:spcBef>
                <a:spcPts val="580"/>
              </a:spcBef>
              <a:spcAft>
                <a:spcPts val="0"/>
              </a:spcAft>
              <a:defRPr/>
            </a:pPr>
            <a:r>
              <a:rPr lang="fr-FR" sz="1200" b="1" dirty="0" err="1" smtClean="0"/>
              <a:t>Synthesis</a:t>
            </a:r>
            <a:r>
              <a:rPr lang="fr-FR" sz="1200" b="1" dirty="0" smtClean="0"/>
              <a:t> of </a:t>
            </a:r>
            <a:r>
              <a:rPr lang="fr-FR" sz="1200" b="1" dirty="0" err="1" smtClean="0"/>
              <a:t>comments</a:t>
            </a:r>
            <a:r>
              <a:rPr lang="fr-FR" sz="1200" b="1" dirty="0" smtClean="0"/>
              <a:t> (cf. </a:t>
            </a:r>
            <a:r>
              <a:rPr lang="fr-FR" sz="1200" b="1" dirty="0" err="1" smtClean="0"/>
              <a:t>above</a:t>
            </a:r>
            <a:r>
              <a:rPr lang="fr-FR" sz="1200" b="1" dirty="0" smtClean="0"/>
              <a:t>) – </a:t>
            </a:r>
            <a:r>
              <a:rPr lang="fr-FR" sz="1200" b="1" dirty="0" err="1" smtClean="0"/>
              <a:t>too</a:t>
            </a:r>
            <a:r>
              <a:rPr lang="fr-FR" sz="1200" b="1" dirty="0" smtClean="0"/>
              <a:t> </a:t>
            </a:r>
            <a:r>
              <a:rPr lang="fr-FR" sz="1200" b="1" dirty="0" err="1" smtClean="0"/>
              <a:t>general</a:t>
            </a:r>
            <a:r>
              <a:rPr lang="fr-FR" sz="1200" b="1" dirty="0" smtClean="0"/>
              <a:t> to have any impact</a:t>
            </a:r>
          </a:p>
          <a:p>
            <a:pPr marL="0" indent="-457200" algn="just" eaLnBrk="1" fontAlgn="auto" hangingPunct="1">
              <a:spcBef>
                <a:spcPts val="580"/>
              </a:spcBef>
              <a:spcAft>
                <a:spcPts val="0"/>
              </a:spcAft>
              <a:buFont typeface="Wingdings 2" pitchFamily="18" charset="2"/>
              <a:buNone/>
              <a:defRPr/>
            </a:pPr>
            <a:r>
              <a:rPr lang="en-US" sz="1200" dirty="0" smtClean="0"/>
              <a:t>	</a:t>
            </a:r>
            <a:r>
              <a:rPr lang="en-US" sz="1200" dirty="0" err="1" smtClean="0"/>
              <a:t>Eg</a:t>
            </a:r>
            <a:r>
              <a:rPr lang="en-US" sz="1200" dirty="0" smtClean="0"/>
              <a:t>. “use bicycles” ; “expand public transport” ; “reabsorb C0</a:t>
            </a:r>
            <a:r>
              <a:rPr lang="en-US" sz="1200" baseline="-25000" dirty="0" smtClean="0"/>
              <a:t>2 </a:t>
            </a:r>
            <a:r>
              <a:rPr lang="en-US" sz="1200" dirty="0" smtClean="0"/>
              <a:t>through 	reforestation.”</a:t>
            </a:r>
          </a:p>
          <a:p>
            <a:pPr marL="0" indent="-457200" algn="just" eaLnBrk="1" fontAlgn="auto" hangingPunct="1">
              <a:spcBef>
                <a:spcPts val="580"/>
              </a:spcBef>
              <a:spcAft>
                <a:spcPts val="0"/>
              </a:spcAft>
              <a:buFont typeface="Wingdings 2" pitchFamily="18" charset="2"/>
              <a:buNone/>
              <a:defRPr/>
            </a:pPr>
            <a:endParaRPr lang="fr-FR" sz="1200" b="1" dirty="0" smtClean="0"/>
          </a:p>
          <a:p>
            <a:pPr marL="457200" indent="-457200" algn="just" eaLnBrk="1" fontAlgn="auto" hangingPunct="1">
              <a:spcBef>
                <a:spcPts val="580"/>
              </a:spcBef>
              <a:spcAft>
                <a:spcPts val="0"/>
              </a:spcAft>
              <a:defRPr/>
            </a:pPr>
            <a:r>
              <a:rPr lang="fr-FR" sz="1200" b="1" dirty="0" err="1" smtClean="0"/>
              <a:t>Poll</a:t>
            </a:r>
            <a:r>
              <a:rPr lang="fr-FR" sz="1200" b="1" dirty="0" smtClean="0"/>
              <a:t> </a:t>
            </a:r>
            <a:r>
              <a:rPr lang="fr-FR" sz="1200" b="1" dirty="0" err="1" smtClean="0"/>
              <a:t>results</a:t>
            </a:r>
            <a:r>
              <a:rPr lang="fr-FR" sz="1200" b="1" dirty="0" smtClean="0"/>
              <a:t> : </a:t>
            </a:r>
            <a:r>
              <a:rPr lang="fr-FR" sz="1200" b="1" dirty="0" err="1" smtClean="0"/>
              <a:t>just</a:t>
            </a:r>
            <a:r>
              <a:rPr lang="fr-FR" sz="1200" b="1" dirty="0" smtClean="0"/>
              <a:t> </a:t>
            </a:r>
            <a:r>
              <a:rPr lang="fr-FR" sz="1200" b="1" dirty="0" err="1" smtClean="0"/>
              <a:t>like</a:t>
            </a:r>
            <a:r>
              <a:rPr lang="fr-FR" sz="1200" b="1" dirty="0" smtClean="0"/>
              <a:t> an opinion </a:t>
            </a:r>
            <a:r>
              <a:rPr lang="fr-FR" sz="1200" b="1" dirty="0" err="1" smtClean="0"/>
              <a:t>poll</a:t>
            </a:r>
            <a:endParaRPr lang="fr-FR" sz="1200" b="1" dirty="0" smtClean="0"/>
          </a:p>
          <a:p>
            <a:pPr>
              <a:buFont typeface="Arial" pitchFamily="34" charset="0"/>
              <a:buChar char="•"/>
            </a:pPr>
            <a:endParaRPr lang="fr-FR" dirty="0"/>
          </a:p>
        </p:txBody>
      </p:sp>
      <p:sp>
        <p:nvSpPr>
          <p:cNvPr id="4" name="Espace réservé du numéro de diapositive 3"/>
          <p:cNvSpPr>
            <a:spLocks noGrp="1"/>
          </p:cNvSpPr>
          <p:nvPr>
            <p:ph type="sldNum" sz="quarter" idx="10"/>
          </p:nvPr>
        </p:nvSpPr>
        <p:spPr/>
        <p:txBody>
          <a:bodyPr/>
          <a:lstStyle/>
          <a:p>
            <a:fld id="{3EE5BF36-8D16-459F-8C0F-CA71CA147693}" type="slidenum">
              <a:rPr lang="fr-FR" smtClean="0"/>
              <a:pPr/>
              <a:t>15</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EE5BF36-8D16-459F-8C0F-CA71CA147693}" type="slidenum">
              <a:rPr lang="fr-FR" smtClean="0"/>
              <a:pPr/>
              <a:t>16</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3EE5BF36-8D16-459F-8C0F-CA71CA147693}" type="slidenum">
              <a:rPr lang="fr-FR" smtClean="0"/>
              <a:pPr/>
              <a:t>7</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3EE5BF36-8D16-459F-8C0F-CA71CA147693}" type="slidenum">
              <a:rPr lang="fr-FR" smtClean="0"/>
              <a:pPr/>
              <a:t>8</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3EE5BF36-8D16-459F-8C0F-CA71CA147693}" type="slidenum">
              <a:rPr lang="fr-FR" smtClean="0"/>
              <a:pPr/>
              <a:t>9</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3EE5BF36-8D16-459F-8C0F-CA71CA147693}" type="slidenum">
              <a:rPr lang="fr-FR" smtClean="0"/>
              <a:pPr/>
              <a:t>10</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3EE5BF36-8D16-459F-8C0F-CA71CA147693}" type="slidenum">
              <a:rPr lang="fr-FR" smtClean="0"/>
              <a:pPr/>
              <a:t>11</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3EE5BF36-8D16-459F-8C0F-CA71CA147693}" type="slidenum">
              <a:rPr lang="fr-FR" smtClean="0"/>
              <a:pPr/>
              <a:t>12</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3EE5BF36-8D16-459F-8C0F-CA71CA147693}" type="slidenum">
              <a:rPr lang="fr-FR" smtClean="0"/>
              <a:pPr/>
              <a:t>13</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One of the conclusions could therefore be that these different format – on-line and face-to-face, local and global framings – should indeed be associated and articulated during deliberation, as did the Ideal-EU project, in order to fulfil the entire potential of deliberative democracy. </a:t>
            </a:r>
          </a:p>
          <a:p>
            <a:endParaRPr lang="en-GB" sz="1200" kern="1200" dirty="0" smtClean="0">
              <a:solidFill>
                <a:schemeClr val="tx1"/>
              </a:solidFill>
              <a:latin typeface="+mn-lt"/>
              <a:ea typeface="+mn-ea"/>
              <a:cs typeface="+mn-cs"/>
            </a:endParaRPr>
          </a:p>
          <a:p>
            <a:pPr>
              <a:buFont typeface="Arial" pitchFamily="34" charset="0"/>
              <a:buChar char="•"/>
            </a:pPr>
            <a:r>
              <a:rPr lang="en-GB" sz="1200" kern="1200" dirty="0" smtClean="0">
                <a:solidFill>
                  <a:schemeClr val="tx1"/>
                </a:solidFill>
                <a:latin typeface="+mn-lt"/>
                <a:ea typeface="+mn-ea"/>
                <a:cs typeface="+mn-cs"/>
              </a:rPr>
              <a:t>Deliberations of good quality took place, but among national citizens. On-line participants discussed in their language among their fellow citizens. Face-to-face, the national discussions were intermingled with a few discussions through video-conference between the three countries animators of the town-meetings, and a synchronous translation was provided, indicating the European nature of the experience. But participants of the three countries did not talk, and even less argue, among each other. The only “European” or supra-national component in the Ideal-</a:t>
            </a:r>
            <a:r>
              <a:rPr lang="en-GB" sz="1200" kern="1200" dirty="0" err="1" smtClean="0">
                <a:solidFill>
                  <a:schemeClr val="tx1"/>
                </a:solidFill>
                <a:latin typeface="+mn-lt"/>
                <a:ea typeface="+mn-ea"/>
                <a:cs typeface="+mn-cs"/>
              </a:rPr>
              <a:t>Eu</a:t>
            </a:r>
            <a:r>
              <a:rPr lang="en-GB" sz="1200" kern="1200" dirty="0" smtClean="0">
                <a:solidFill>
                  <a:schemeClr val="tx1"/>
                </a:solidFill>
                <a:latin typeface="+mn-lt"/>
                <a:ea typeface="+mn-ea"/>
                <a:cs typeface="+mn-cs"/>
              </a:rPr>
              <a:t> experiment was the voting system. The same polling questions were asked to all three regions' participants, and their answers were aggregated in the final document, transmitted to the European parliament. This leads to the question of the (limited) impact of thus experiment, on both public policies, and more broadly on the European public sphere. </a:t>
            </a:r>
            <a:endParaRPr lang="fr-FR" dirty="0"/>
          </a:p>
        </p:txBody>
      </p:sp>
      <p:sp>
        <p:nvSpPr>
          <p:cNvPr id="4" name="Espace réservé du numéro de diapositive 3"/>
          <p:cNvSpPr>
            <a:spLocks noGrp="1"/>
          </p:cNvSpPr>
          <p:nvPr>
            <p:ph type="sldNum" sz="quarter" idx="10"/>
          </p:nvPr>
        </p:nvSpPr>
        <p:spPr/>
        <p:txBody>
          <a:bodyPr/>
          <a:lstStyle/>
          <a:p>
            <a:fld id="{3EE5BF36-8D16-459F-8C0F-CA71CA147693}" type="slidenum">
              <a:rPr lang="fr-FR" smtClean="0"/>
              <a:pPr/>
              <a:t>14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7C0AEA16-D4EB-471C-ACBC-87E67AC034BD}" type="datetimeFigureOut">
              <a:rPr lang="fr-FR" smtClean="0"/>
              <a:pPr/>
              <a:t>29/06/2010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EF114C37-04B5-45ED-9F9B-3700609A668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C0AEA16-D4EB-471C-ACBC-87E67AC034BD}" type="datetimeFigureOut">
              <a:rPr lang="fr-FR" smtClean="0"/>
              <a:pPr/>
              <a:t>29/06/2010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114C37-04B5-45ED-9F9B-3700609A668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C0AEA16-D4EB-471C-ACBC-87E67AC034BD}" type="datetimeFigureOut">
              <a:rPr lang="fr-FR" smtClean="0"/>
              <a:pPr/>
              <a:t>29/06/2010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114C37-04B5-45ED-9F9B-3700609A668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C0AEA16-D4EB-471C-ACBC-87E67AC034BD}" type="datetimeFigureOut">
              <a:rPr lang="fr-FR" smtClean="0"/>
              <a:pPr/>
              <a:t>29/06/2010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114C37-04B5-45ED-9F9B-3700609A668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7C0AEA16-D4EB-471C-ACBC-87E67AC034BD}" type="datetimeFigureOut">
              <a:rPr lang="fr-FR" smtClean="0"/>
              <a:pPr/>
              <a:t>29/06/2010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114C37-04B5-45ED-9F9B-3700609A668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C0AEA16-D4EB-471C-ACBC-87E67AC034BD}" type="datetimeFigureOut">
              <a:rPr lang="fr-FR" smtClean="0"/>
              <a:pPr/>
              <a:t>29/06/2010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F114C37-04B5-45ED-9F9B-3700609A668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7C0AEA16-D4EB-471C-ACBC-87E67AC034BD}" type="datetimeFigureOut">
              <a:rPr lang="fr-FR" smtClean="0"/>
              <a:pPr/>
              <a:t>29/06/2010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F114C37-04B5-45ED-9F9B-3700609A668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7C0AEA16-D4EB-471C-ACBC-87E67AC034BD}" type="datetimeFigureOut">
              <a:rPr lang="fr-FR" smtClean="0"/>
              <a:pPr/>
              <a:t>29/06/2010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F114C37-04B5-45ED-9F9B-3700609A668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C0AEA16-D4EB-471C-ACBC-87E67AC034BD}" type="datetimeFigureOut">
              <a:rPr lang="fr-FR" smtClean="0"/>
              <a:pPr/>
              <a:t>29/06/2010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F114C37-04B5-45ED-9F9B-3700609A668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C0AEA16-D4EB-471C-ACBC-87E67AC034BD}" type="datetimeFigureOut">
              <a:rPr lang="fr-FR" smtClean="0"/>
              <a:pPr/>
              <a:t>29/06/2010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F114C37-04B5-45ED-9F9B-3700609A668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7C0AEA16-D4EB-471C-ACBC-87E67AC034BD}" type="datetimeFigureOut">
              <a:rPr lang="fr-FR" smtClean="0"/>
              <a:pPr/>
              <a:t>29/06/2010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EF114C37-04B5-45ED-9F9B-3700609A6680}"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C0AEA16-D4EB-471C-ACBC-87E67AC034BD}" type="datetimeFigureOut">
              <a:rPr lang="fr-FR" smtClean="0"/>
              <a:pPr/>
              <a:t>29/06/2010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F114C37-04B5-45ED-9F9B-3700609A6680}"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500042"/>
            <a:ext cx="7851648" cy="4000528"/>
          </a:xfrm>
          <a:ln>
            <a:solidFill>
              <a:schemeClr val="tx1"/>
            </a:solidFill>
          </a:ln>
        </p:spPr>
        <p:txBody>
          <a:bodyPr>
            <a:normAutofit fontScale="90000"/>
          </a:bodyPr>
          <a:lstStyle/>
          <a:p>
            <a:pPr algn="ctr"/>
            <a:r>
              <a:rPr lang="en-GB" sz="2200" dirty="0" smtClean="0">
                <a:solidFill>
                  <a:schemeClr val="tx1"/>
                </a:solidFill>
              </a:rPr>
              <a:t> Fourth International Conference on Online Deliberation (OD2010)</a:t>
            </a:r>
            <a:r>
              <a:rPr lang="fr-FR" sz="2200" dirty="0" smtClean="0">
                <a:solidFill>
                  <a:schemeClr val="tx1"/>
                </a:solidFill>
              </a:rPr>
              <a:t/>
            </a:r>
            <a:br>
              <a:rPr lang="fr-FR" sz="2200" dirty="0" smtClean="0">
                <a:solidFill>
                  <a:schemeClr val="tx1"/>
                </a:solidFill>
              </a:rPr>
            </a:br>
            <a:r>
              <a:rPr lang="en-GB" sz="2200" dirty="0" smtClean="0">
                <a:solidFill>
                  <a:schemeClr val="tx1"/>
                </a:solidFill>
              </a:rPr>
              <a:t>Leeds, 30 June- 2 July 2010</a:t>
            </a:r>
            <a:r>
              <a:rPr lang="fr-FR" sz="1800" dirty="0" smtClean="0">
                <a:solidFill>
                  <a:schemeClr val="tx1"/>
                </a:solidFill>
              </a:rPr>
              <a:t/>
            </a:r>
            <a:br>
              <a:rPr lang="fr-FR" sz="1800" dirty="0" smtClean="0">
                <a:solidFill>
                  <a:schemeClr val="tx1"/>
                </a:solidFill>
              </a:rPr>
            </a:br>
            <a:r>
              <a:rPr lang="fr-FR" sz="1400" dirty="0" smtClean="0">
                <a:solidFill>
                  <a:schemeClr val="tx1"/>
                </a:solidFill>
              </a:rPr>
              <a:t/>
            </a:r>
            <a:br>
              <a:rPr lang="fr-FR" sz="1400" dirty="0" smtClean="0">
                <a:solidFill>
                  <a:schemeClr val="tx1"/>
                </a:solidFill>
              </a:rPr>
            </a:br>
            <a:r>
              <a:rPr lang="fr-FR" sz="4000" dirty="0" smtClean="0"/>
              <a:t/>
            </a:r>
            <a:br>
              <a:rPr lang="fr-FR" sz="4000" dirty="0" smtClean="0"/>
            </a:br>
            <a:r>
              <a:rPr lang="en-GB" sz="4400" dirty="0" smtClean="0"/>
              <a:t>Participatory Frames in Deliberative Devices: the Ideal-EU </a:t>
            </a:r>
            <a:r>
              <a:rPr lang="en-GB" sz="4400" smtClean="0"/>
              <a:t>case study</a:t>
            </a:r>
            <a:r>
              <a:rPr lang="fr-FR" sz="4400" dirty="0" smtClean="0"/>
              <a:t/>
            </a:r>
            <a:br>
              <a:rPr lang="fr-FR" sz="4400" dirty="0" smtClean="0"/>
            </a:br>
            <a:r>
              <a:rPr lang="fr-FR" sz="1600" dirty="0" smtClean="0">
                <a:solidFill>
                  <a:schemeClr val="tx1"/>
                </a:solidFill>
              </a:rPr>
              <a:t/>
            </a:r>
            <a:br>
              <a:rPr lang="fr-FR" sz="1600" dirty="0" smtClean="0">
                <a:solidFill>
                  <a:schemeClr val="tx1"/>
                </a:solidFill>
              </a:rPr>
            </a:br>
            <a:r>
              <a:rPr lang="fr-FR" sz="1800" dirty="0" smtClean="0"/>
              <a:t/>
            </a:r>
            <a:br>
              <a:rPr lang="fr-FR" sz="1800" dirty="0" smtClean="0"/>
            </a:br>
            <a:endParaRPr lang="fr-FR" sz="4400" dirty="0"/>
          </a:p>
        </p:txBody>
      </p:sp>
      <p:sp>
        <p:nvSpPr>
          <p:cNvPr id="3" name="Sous-titre 2"/>
          <p:cNvSpPr>
            <a:spLocks noGrp="1"/>
          </p:cNvSpPr>
          <p:nvPr>
            <p:ph type="subTitle" idx="1"/>
          </p:nvPr>
        </p:nvSpPr>
        <p:spPr>
          <a:xfrm>
            <a:off x="533400" y="4286256"/>
            <a:ext cx="7854696" cy="1928826"/>
          </a:xfrm>
        </p:spPr>
        <p:txBody>
          <a:bodyPr>
            <a:normAutofit fontScale="92500" lnSpcReduction="20000"/>
          </a:bodyPr>
          <a:lstStyle/>
          <a:p>
            <a:pPr algn="ctr"/>
            <a:endParaRPr lang="fr-FR" dirty="0" smtClean="0"/>
          </a:p>
          <a:p>
            <a:pPr algn="ctr"/>
            <a:endParaRPr lang="fr-FR" dirty="0" smtClean="0"/>
          </a:p>
          <a:p>
            <a:pPr algn="ctr"/>
            <a:r>
              <a:rPr lang="fr-FR" dirty="0" smtClean="0"/>
              <a:t>Julien </a:t>
            </a:r>
            <a:r>
              <a:rPr lang="fr-FR" dirty="0" err="1" smtClean="0"/>
              <a:t>Talpin</a:t>
            </a:r>
            <a:r>
              <a:rPr lang="fr-FR" dirty="0" smtClean="0"/>
              <a:t> and Laurence Monnoyer-Smith</a:t>
            </a:r>
          </a:p>
          <a:p>
            <a:pPr algn="ctr"/>
            <a:r>
              <a:rPr lang="fr-FR" dirty="0" err="1" smtClean="0"/>
              <a:t>University</a:t>
            </a:r>
            <a:r>
              <a:rPr lang="fr-FR" dirty="0" smtClean="0"/>
              <a:t> of Compiègne – COSTECH</a:t>
            </a:r>
          </a:p>
          <a:p>
            <a:pPr algn="ctr"/>
            <a:r>
              <a:rPr lang="fr-FR" dirty="0" smtClean="0"/>
              <a:t>CDE </a:t>
            </a:r>
            <a:r>
              <a:rPr lang="fr-FR" dirty="0" err="1" smtClean="0"/>
              <a:t>Research</a:t>
            </a:r>
            <a:r>
              <a:rPr lang="fr-FR" dirty="0" smtClean="0"/>
              <a:t> Project</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938962"/>
          </a:xfrm>
        </p:spPr>
        <p:txBody>
          <a:bodyPr>
            <a:normAutofit/>
          </a:bodyPr>
          <a:lstStyle/>
          <a:p>
            <a:r>
              <a:rPr lang="fr-FR" sz="4000" b="1" dirty="0" smtClean="0"/>
              <a:t>(a) Discursive i</a:t>
            </a:r>
            <a:r>
              <a:rPr lang="fr-FR" sz="4000" b="1" dirty="0" smtClean="0"/>
              <a:t>nclusion</a:t>
            </a:r>
            <a:endParaRPr lang="fr-FR" sz="4000" b="1" dirty="0"/>
          </a:p>
        </p:txBody>
      </p:sp>
      <p:sp>
        <p:nvSpPr>
          <p:cNvPr id="5" name="Espace réservé du contenu 4"/>
          <p:cNvSpPr>
            <a:spLocks noGrp="1"/>
          </p:cNvSpPr>
          <p:nvPr>
            <p:ph idx="1"/>
          </p:nvPr>
        </p:nvSpPr>
        <p:spPr/>
        <p:txBody>
          <a:bodyPr>
            <a:normAutofit/>
          </a:bodyPr>
          <a:lstStyle/>
          <a:p>
            <a:r>
              <a:rPr lang="en-GB" sz="2200" dirty="0" smtClean="0"/>
              <a:t>Table 4. Use of personal experience and general justifications</a:t>
            </a:r>
            <a:endParaRPr lang="fr-FR" sz="2200" dirty="0" smtClean="0"/>
          </a:p>
          <a:p>
            <a:pPr algn="ctr">
              <a:buNone/>
            </a:pPr>
            <a:endParaRPr lang="fr-FR" sz="1200" dirty="0" smtClean="0"/>
          </a:p>
          <a:p>
            <a:pPr algn="ctr"/>
            <a:endParaRPr lang="fr-FR" dirty="0" smtClean="0"/>
          </a:p>
          <a:p>
            <a:pPr algn="ctr"/>
            <a:endParaRPr lang="fr-FR" dirty="0" smtClean="0"/>
          </a:p>
          <a:p>
            <a:endParaRPr lang="fr-FR" dirty="0" smtClean="0"/>
          </a:p>
          <a:p>
            <a:endParaRPr lang="fr-FR" dirty="0" smtClean="0"/>
          </a:p>
          <a:p>
            <a:endParaRPr lang="fr-FR" dirty="0" smtClean="0"/>
          </a:p>
          <a:p>
            <a:r>
              <a:rPr lang="fr-FR" dirty="0" smtClean="0"/>
              <a:t>More justifications online </a:t>
            </a:r>
            <a:r>
              <a:rPr lang="fr-FR" dirty="0" smtClean="0"/>
              <a:t>and </a:t>
            </a:r>
            <a:r>
              <a:rPr lang="fr-FR" dirty="0" smtClean="0"/>
              <a:t>few </a:t>
            </a:r>
            <a:r>
              <a:rPr lang="fr-FR" dirty="0" err="1" smtClean="0"/>
              <a:t>personal</a:t>
            </a:r>
            <a:r>
              <a:rPr lang="fr-FR" dirty="0" smtClean="0"/>
              <a:t> </a:t>
            </a:r>
            <a:r>
              <a:rPr lang="fr-FR" dirty="0" err="1" smtClean="0"/>
              <a:t>ones</a:t>
            </a:r>
            <a:endParaRPr lang="fr-FR" dirty="0" smtClean="0"/>
          </a:p>
          <a:p>
            <a:r>
              <a:rPr lang="fr-FR" dirty="0" err="1" smtClean="0"/>
              <a:t>Framing</a:t>
            </a:r>
            <a:r>
              <a:rPr lang="fr-FR" dirty="0" smtClean="0"/>
              <a:t> of the discussion </a:t>
            </a:r>
            <a:r>
              <a:rPr lang="fr-FR" dirty="0" err="1" smtClean="0"/>
              <a:t>appears</a:t>
            </a:r>
            <a:r>
              <a:rPr lang="fr-FR" dirty="0" smtClean="0"/>
              <a:t> </a:t>
            </a:r>
            <a:r>
              <a:rPr lang="fr-FR" dirty="0" smtClean="0"/>
              <a:t>the </a:t>
            </a:r>
            <a:r>
              <a:rPr lang="fr-FR" dirty="0" err="1" smtClean="0"/>
              <a:t>most</a:t>
            </a:r>
            <a:r>
              <a:rPr lang="fr-FR" dirty="0" smtClean="0"/>
              <a:t> important </a:t>
            </a:r>
            <a:r>
              <a:rPr lang="fr-FR" dirty="0" smtClean="0"/>
              <a:t>factor </a:t>
            </a:r>
            <a:r>
              <a:rPr lang="fr-FR" dirty="0" err="1" smtClean="0"/>
              <a:t>when</a:t>
            </a:r>
            <a:r>
              <a:rPr lang="fr-FR" dirty="0" smtClean="0"/>
              <a:t> </a:t>
            </a:r>
            <a:r>
              <a:rPr lang="fr-FR" dirty="0" smtClean="0"/>
              <a:t>it </a:t>
            </a:r>
            <a:r>
              <a:rPr lang="fr-FR" dirty="0" err="1" smtClean="0"/>
              <a:t>comes</a:t>
            </a:r>
            <a:r>
              <a:rPr lang="fr-FR" dirty="0" smtClean="0"/>
              <a:t> to discursive </a:t>
            </a:r>
            <a:r>
              <a:rPr lang="fr-FR" dirty="0" err="1" smtClean="0"/>
              <a:t>inclusiveness</a:t>
            </a:r>
            <a:endParaRPr lang="fr-FR" dirty="0"/>
          </a:p>
        </p:txBody>
      </p:sp>
      <p:graphicFrame>
        <p:nvGraphicFramePr>
          <p:cNvPr id="6" name="Tableau 5"/>
          <p:cNvGraphicFramePr>
            <a:graphicFrameLocks noGrp="1"/>
          </p:cNvGraphicFramePr>
          <p:nvPr/>
        </p:nvGraphicFramePr>
        <p:xfrm>
          <a:off x="714348" y="2714620"/>
          <a:ext cx="7429552" cy="2123440"/>
        </p:xfrm>
        <a:graphic>
          <a:graphicData uri="http://schemas.openxmlformats.org/drawingml/2006/table">
            <a:tbl>
              <a:tblPr firstRow="1" bandRow="1">
                <a:tableStyleId>{5C22544A-7EE6-4342-B048-85BDC9FD1C3A}</a:tableStyleId>
              </a:tblPr>
              <a:tblGrid>
                <a:gridCol w="1857388"/>
                <a:gridCol w="1857388"/>
                <a:gridCol w="1857388"/>
                <a:gridCol w="1857388"/>
              </a:tblGrid>
              <a:tr h="370840">
                <a:tc>
                  <a:txBody>
                    <a:bodyPr/>
                    <a:lstStyle/>
                    <a:p>
                      <a:endParaRPr lang="fr-FR" dirty="0"/>
                    </a:p>
                  </a:txBody>
                  <a:tcPr/>
                </a:tc>
                <a:tc>
                  <a:txBody>
                    <a:bodyPr/>
                    <a:lstStyle/>
                    <a:p>
                      <a:pPr algn="ctr"/>
                      <a:r>
                        <a:rPr lang="fr-FR" dirty="0" smtClean="0"/>
                        <a:t>No justification</a:t>
                      </a:r>
                      <a:endParaRPr lang="fr-FR" dirty="0"/>
                    </a:p>
                  </a:txBody>
                  <a:tcPr/>
                </a:tc>
                <a:tc>
                  <a:txBody>
                    <a:bodyPr/>
                    <a:lstStyle/>
                    <a:p>
                      <a:pPr algn="ctr"/>
                      <a:r>
                        <a:rPr lang="fr-FR" dirty="0" err="1" smtClean="0"/>
                        <a:t>Personal</a:t>
                      </a:r>
                      <a:r>
                        <a:rPr lang="fr-FR" baseline="0" dirty="0" smtClean="0"/>
                        <a:t> </a:t>
                      </a:r>
                      <a:r>
                        <a:rPr lang="fr-FR" baseline="0" dirty="0" err="1" smtClean="0"/>
                        <a:t>experience</a:t>
                      </a:r>
                      <a:endParaRPr lang="fr-FR" dirty="0"/>
                    </a:p>
                  </a:txBody>
                  <a:tcPr/>
                </a:tc>
                <a:tc>
                  <a:txBody>
                    <a:bodyPr/>
                    <a:lstStyle/>
                    <a:p>
                      <a:pPr algn="ctr"/>
                      <a:r>
                        <a:rPr lang="fr-FR" dirty="0" smtClean="0"/>
                        <a:t>General</a:t>
                      </a:r>
                      <a:r>
                        <a:rPr lang="fr-FR" baseline="0" dirty="0" smtClean="0"/>
                        <a:t> justification</a:t>
                      </a:r>
                      <a:endParaRPr lang="fr-FR" dirty="0"/>
                    </a:p>
                  </a:txBody>
                  <a:tcPr/>
                </a:tc>
              </a:tr>
              <a:tr h="370840">
                <a:tc>
                  <a:txBody>
                    <a:bodyPr/>
                    <a:lstStyle/>
                    <a:p>
                      <a:r>
                        <a:rPr lang="fr-FR" dirty="0" smtClean="0"/>
                        <a:t>On-line</a:t>
                      </a:r>
                      <a:endParaRPr lang="fr-FR" dirty="0"/>
                    </a:p>
                  </a:txBody>
                  <a:tcPr/>
                </a:tc>
                <a:tc>
                  <a:txBody>
                    <a:bodyPr/>
                    <a:lstStyle/>
                    <a:p>
                      <a:pPr algn="ctr">
                        <a:spcAft>
                          <a:spcPts val="0"/>
                        </a:spcAft>
                      </a:pPr>
                      <a:r>
                        <a:rPr lang="en-GB" sz="1200" b="1" kern="50" dirty="0">
                          <a:latin typeface="Times New Roman"/>
                          <a:ea typeface="Times New Roman"/>
                        </a:rPr>
                        <a:t>28</a:t>
                      </a:r>
                      <a:endParaRPr lang="fr-FR" sz="1200" b="1" kern="50" dirty="0">
                        <a:latin typeface="Times New Roman"/>
                        <a:ea typeface="Times New Roman"/>
                      </a:endParaRPr>
                    </a:p>
                  </a:txBody>
                  <a:tcPr marL="34925" marR="34925" marT="34925" marB="34925" anchor="ctr"/>
                </a:tc>
                <a:tc>
                  <a:txBody>
                    <a:bodyPr/>
                    <a:lstStyle/>
                    <a:p>
                      <a:pPr algn="ctr">
                        <a:spcAft>
                          <a:spcPts val="0"/>
                        </a:spcAft>
                      </a:pPr>
                      <a:r>
                        <a:rPr lang="en-GB" sz="1200" kern="50" dirty="0">
                          <a:latin typeface="Times New Roman"/>
                          <a:ea typeface="Times New Roman"/>
                        </a:rPr>
                        <a:t>9,2</a:t>
                      </a:r>
                      <a:endParaRPr lang="fr-FR" sz="1200" kern="50" dirty="0">
                        <a:latin typeface="Times New Roman"/>
                        <a:ea typeface="Times New Roman"/>
                      </a:endParaRPr>
                    </a:p>
                  </a:txBody>
                  <a:tcPr marL="34925" marR="34925" marT="34925" marB="34925" anchor="ctr"/>
                </a:tc>
                <a:tc>
                  <a:txBody>
                    <a:bodyPr/>
                    <a:lstStyle/>
                    <a:p>
                      <a:pPr algn="ctr">
                        <a:spcAft>
                          <a:spcPts val="0"/>
                        </a:spcAft>
                      </a:pPr>
                      <a:r>
                        <a:rPr lang="en-GB" sz="1200" b="1" kern="50" dirty="0">
                          <a:latin typeface="Times New Roman"/>
                          <a:ea typeface="Times New Roman"/>
                        </a:rPr>
                        <a:t>67,6</a:t>
                      </a:r>
                      <a:endParaRPr lang="fr-FR" sz="1200" b="1" kern="50" dirty="0">
                        <a:latin typeface="Times New Roman"/>
                        <a:ea typeface="Times New Roman"/>
                      </a:endParaRPr>
                    </a:p>
                  </a:txBody>
                  <a:tcPr marL="34925" marR="34925" marT="34925" marB="34925" anchor="ctr"/>
                </a:tc>
              </a:tr>
              <a:tr h="370840">
                <a:tc>
                  <a:txBody>
                    <a:bodyPr/>
                    <a:lstStyle/>
                    <a:p>
                      <a:r>
                        <a:rPr lang="fr-FR" dirty="0" smtClean="0"/>
                        <a:t>Face-to-face</a:t>
                      </a:r>
                      <a:endParaRPr lang="fr-FR" dirty="0"/>
                    </a:p>
                  </a:txBody>
                  <a:tcPr/>
                </a:tc>
                <a:tc>
                  <a:txBody>
                    <a:bodyPr/>
                    <a:lstStyle/>
                    <a:p>
                      <a:pPr algn="ctr">
                        <a:spcAft>
                          <a:spcPts val="0"/>
                        </a:spcAft>
                      </a:pPr>
                      <a:r>
                        <a:rPr lang="en-GB" sz="1200" kern="50">
                          <a:latin typeface="Times New Roman"/>
                          <a:ea typeface="Times New Roman"/>
                        </a:rPr>
                        <a:t>49,1</a:t>
                      </a:r>
                      <a:endParaRPr lang="fr-FR" sz="1200" kern="50">
                        <a:latin typeface="Times New Roman"/>
                        <a:ea typeface="Times New Roman"/>
                      </a:endParaRPr>
                    </a:p>
                  </a:txBody>
                  <a:tcPr marL="34925" marR="34925" marT="34925" marB="34925" anchor="ctr"/>
                </a:tc>
                <a:tc>
                  <a:txBody>
                    <a:bodyPr/>
                    <a:lstStyle/>
                    <a:p>
                      <a:pPr algn="ctr">
                        <a:spcAft>
                          <a:spcPts val="0"/>
                        </a:spcAft>
                      </a:pPr>
                      <a:r>
                        <a:rPr lang="en-GB" sz="1200" kern="50" dirty="0">
                          <a:latin typeface="Times New Roman"/>
                          <a:ea typeface="Times New Roman"/>
                        </a:rPr>
                        <a:t>10,2</a:t>
                      </a:r>
                      <a:endParaRPr lang="fr-FR" sz="1200" kern="50" dirty="0">
                        <a:latin typeface="Times New Roman"/>
                        <a:ea typeface="Times New Roman"/>
                      </a:endParaRPr>
                    </a:p>
                  </a:txBody>
                  <a:tcPr marL="34925" marR="34925" marT="34925" marB="34925" anchor="ctr"/>
                </a:tc>
                <a:tc>
                  <a:txBody>
                    <a:bodyPr/>
                    <a:lstStyle/>
                    <a:p>
                      <a:pPr algn="ctr">
                        <a:spcAft>
                          <a:spcPts val="0"/>
                        </a:spcAft>
                      </a:pPr>
                      <a:r>
                        <a:rPr lang="en-GB" sz="1200" kern="50" dirty="0">
                          <a:latin typeface="Times New Roman"/>
                          <a:ea typeface="Times New Roman"/>
                        </a:rPr>
                        <a:t>45,5</a:t>
                      </a:r>
                      <a:endParaRPr lang="fr-FR" sz="1200" kern="50" dirty="0">
                        <a:latin typeface="Times New Roman"/>
                        <a:ea typeface="Times New Roman"/>
                      </a:endParaRPr>
                    </a:p>
                  </a:txBody>
                  <a:tcPr marL="34925" marR="34925" marT="34925" marB="34925" anchor="ctr"/>
                </a:tc>
              </a:tr>
              <a:tr h="370840">
                <a:tc>
                  <a:txBody>
                    <a:bodyPr/>
                    <a:lstStyle/>
                    <a:p>
                      <a:r>
                        <a:rPr lang="fr-FR" dirty="0" smtClean="0"/>
                        <a:t>Local frame</a:t>
                      </a:r>
                      <a:endParaRPr lang="fr-FR" dirty="0"/>
                    </a:p>
                  </a:txBody>
                  <a:tcPr/>
                </a:tc>
                <a:tc>
                  <a:txBody>
                    <a:bodyPr/>
                    <a:lstStyle/>
                    <a:p>
                      <a:pPr algn="ctr">
                        <a:spcAft>
                          <a:spcPts val="0"/>
                        </a:spcAft>
                      </a:pPr>
                      <a:r>
                        <a:rPr lang="en-GB" sz="1200" kern="50">
                          <a:latin typeface="Times New Roman"/>
                          <a:ea typeface="Times New Roman"/>
                        </a:rPr>
                        <a:t>41.6</a:t>
                      </a:r>
                      <a:endParaRPr lang="fr-FR" sz="1200" kern="50">
                        <a:latin typeface="Times New Roman"/>
                        <a:ea typeface="Times New Roman"/>
                      </a:endParaRPr>
                    </a:p>
                  </a:txBody>
                  <a:tcPr marL="34925" marR="34925" marT="34925" marB="34925" anchor="ctr"/>
                </a:tc>
                <a:tc>
                  <a:txBody>
                    <a:bodyPr/>
                    <a:lstStyle/>
                    <a:p>
                      <a:pPr algn="ctr">
                        <a:spcAft>
                          <a:spcPts val="0"/>
                        </a:spcAft>
                      </a:pPr>
                      <a:r>
                        <a:rPr lang="en-GB" sz="1200" b="1" kern="50" dirty="0">
                          <a:latin typeface="Times New Roman"/>
                          <a:ea typeface="Times New Roman"/>
                        </a:rPr>
                        <a:t>17,8</a:t>
                      </a:r>
                      <a:endParaRPr lang="fr-FR" sz="1200" b="1" kern="50" dirty="0">
                        <a:latin typeface="Times New Roman"/>
                        <a:ea typeface="Times New Roman"/>
                      </a:endParaRPr>
                    </a:p>
                  </a:txBody>
                  <a:tcPr marL="34925" marR="34925" marT="34925" marB="34925" anchor="ctr"/>
                </a:tc>
                <a:tc>
                  <a:txBody>
                    <a:bodyPr/>
                    <a:lstStyle/>
                    <a:p>
                      <a:pPr algn="ctr">
                        <a:spcAft>
                          <a:spcPts val="0"/>
                        </a:spcAft>
                      </a:pPr>
                      <a:r>
                        <a:rPr lang="en-GB" sz="1200" kern="50" dirty="0">
                          <a:latin typeface="Times New Roman"/>
                          <a:ea typeface="Times New Roman"/>
                        </a:rPr>
                        <a:t>46.5</a:t>
                      </a:r>
                      <a:endParaRPr lang="fr-FR" sz="1200" kern="50" dirty="0">
                        <a:latin typeface="Times New Roman"/>
                        <a:ea typeface="Times New Roman"/>
                      </a:endParaRPr>
                    </a:p>
                  </a:txBody>
                  <a:tcPr marL="34925" marR="34925" marT="34925" marB="34925" anchor="ctr"/>
                </a:tc>
              </a:tr>
              <a:tr h="370840">
                <a:tc>
                  <a:txBody>
                    <a:bodyPr/>
                    <a:lstStyle/>
                    <a:p>
                      <a:r>
                        <a:rPr lang="fr-FR" dirty="0" smtClean="0"/>
                        <a:t>Global frame</a:t>
                      </a:r>
                      <a:endParaRPr lang="fr-FR" dirty="0"/>
                    </a:p>
                  </a:txBody>
                  <a:tcPr/>
                </a:tc>
                <a:tc>
                  <a:txBody>
                    <a:bodyPr/>
                    <a:lstStyle/>
                    <a:p>
                      <a:pPr algn="ctr">
                        <a:spcAft>
                          <a:spcPts val="0"/>
                        </a:spcAft>
                      </a:pPr>
                      <a:r>
                        <a:rPr lang="en-GB" sz="1200" kern="50" dirty="0">
                          <a:latin typeface="Times New Roman"/>
                          <a:ea typeface="Times New Roman"/>
                        </a:rPr>
                        <a:t>39.6</a:t>
                      </a:r>
                      <a:endParaRPr lang="fr-FR" sz="1200" kern="50" dirty="0">
                        <a:latin typeface="Times New Roman"/>
                        <a:ea typeface="Times New Roman"/>
                      </a:endParaRPr>
                    </a:p>
                  </a:txBody>
                  <a:tcPr marL="34925" marR="34925" marT="34925" marB="34925" anchor="ctr"/>
                </a:tc>
                <a:tc>
                  <a:txBody>
                    <a:bodyPr/>
                    <a:lstStyle/>
                    <a:p>
                      <a:pPr algn="ctr">
                        <a:spcAft>
                          <a:spcPts val="0"/>
                        </a:spcAft>
                      </a:pPr>
                      <a:r>
                        <a:rPr lang="en-GB" sz="1200" b="1" kern="50" dirty="0">
                          <a:latin typeface="Times New Roman"/>
                          <a:ea typeface="Times New Roman"/>
                        </a:rPr>
                        <a:t>7,8</a:t>
                      </a:r>
                      <a:endParaRPr lang="fr-FR" sz="1200" b="1" kern="50" dirty="0">
                        <a:latin typeface="Times New Roman"/>
                        <a:ea typeface="Times New Roman"/>
                      </a:endParaRPr>
                    </a:p>
                  </a:txBody>
                  <a:tcPr marL="34925" marR="34925" marT="34925" marB="34925" anchor="ctr"/>
                </a:tc>
                <a:tc>
                  <a:txBody>
                    <a:bodyPr/>
                    <a:lstStyle/>
                    <a:p>
                      <a:pPr algn="ctr">
                        <a:spcAft>
                          <a:spcPts val="0"/>
                        </a:spcAft>
                      </a:pPr>
                      <a:r>
                        <a:rPr lang="en-GB" sz="1200" kern="50" dirty="0">
                          <a:latin typeface="Times New Roman"/>
                          <a:ea typeface="Times New Roman"/>
                        </a:rPr>
                        <a:t>57</a:t>
                      </a:r>
                      <a:endParaRPr lang="fr-FR" sz="1200" kern="50" dirty="0">
                        <a:latin typeface="Times New Roman"/>
                        <a:ea typeface="Times New Roman"/>
                      </a:endParaRPr>
                    </a:p>
                  </a:txBody>
                  <a:tcPr marL="34925" marR="34925" marT="34925" marB="34925" anchor="ct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t>(b) </a:t>
            </a:r>
            <a:r>
              <a:rPr lang="fr-FR" sz="3600" b="1" dirty="0" err="1" smtClean="0"/>
              <a:t>Reciprocity</a:t>
            </a:r>
            <a:r>
              <a:rPr lang="fr-FR" sz="3600" b="1" dirty="0" smtClean="0"/>
              <a:t>: </a:t>
            </a:r>
            <a:r>
              <a:rPr lang="fr-FR" sz="3600" b="1" dirty="0" err="1" smtClean="0"/>
              <a:t>Little</a:t>
            </a:r>
            <a:r>
              <a:rPr lang="fr-FR" sz="3600" b="1" dirty="0" smtClean="0"/>
              <a:t> </a:t>
            </a:r>
            <a:r>
              <a:rPr lang="fr-FR" sz="3600" b="1" dirty="0" err="1" smtClean="0"/>
              <a:t>disagreement</a:t>
            </a:r>
            <a:r>
              <a:rPr lang="fr-FR" sz="3600" b="1" dirty="0" smtClean="0"/>
              <a:t>, but more on-line than face-to-face</a:t>
            </a:r>
            <a:endParaRPr lang="fr-FR" sz="3600" b="1" dirty="0"/>
          </a:p>
        </p:txBody>
      </p:sp>
      <p:sp>
        <p:nvSpPr>
          <p:cNvPr id="3" name="Espace réservé du contenu 2"/>
          <p:cNvSpPr>
            <a:spLocks noGrp="1"/>
          </p:cNvSpPr>
          <p:nvPr>
            <p:ph idx="1"/>
          </p:nvPr>
        </p:nvSpPr>
        <p:spPr/>
        <p:txBody>
          <a:bodyPr/>
          <a:lstStyle/>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r>
              <a:rPr lang="fr-FR" dirty="0" smtClean="0"/>
              <a:t>The </a:t>
            </a:r>
            <a:r>
              <a:rPr lang="fr-FR" dirty="0" err="1" smtClean="0"/>
              <a:t>rule</a:t>
            </a:r>
            <a:r>
              <a:rPr lang="fr-FR" dirty="0" smtClean="0"/>
              <a:t> </a:t>
            </a:r>
            <a:r>
              <a:rPr lang="fr-FR" dirty="0" err="1" smtClean="0"/>
              <a:t>is</a:t>
            </a:r>
            <a:r>
              <a:rPr lang="fr-FR" dirty="0" smtClean="0"/>
              <a:t> consensus: about 60% of « </a:t>
            </a:r>
            <a:r>
              <a:rPr lang="fr-FR" dirty="0" err="1" smtClean="0"/>
              <a:t>neither</a:t>
            </a:r>
            <a:r>
              <a:rPr lang="fr-FR" dirty="0" smtClean="0"/>
              <a:t> »</a:t>
            </a:r>
          </a:p>
          <a:p>
            <a:r>
              <a:rPr lang="fr-FR" dirty="0" smtClean="0"/>
              <a:t>A bit more </a:t>
            </a:r>
            <a:r>
              <a:rPr lang="fr-FR" dirty="0" err="1" smtClean="0"/>
              <a:t>disagreement</a:t>
            </a:r>
            <a:r>
              <a:rPr lang="fr-FR" dirty="0" smtClean="0"/>
              <a:t> </a:t>
            </a:r>
            <a:r>
              <a:rPr lang="fr-FR" dirty="0" err="1" smtClean="0"/>
              <a:t>expressed</a:t>
            </a:r>
            <a:r>
              <a:rPr lang="fr-FR" dirty="0" smtClean="0"/>
              <a:t> on-line and more </a:t>
            </a:r>
            <a:r>
              <a:rPr lang="fr-FR" dirty="0" err="1" smtClean="0"/>
              <a:t>sophisticated</a:t>
            </a:r>
            <a:r>
              <a:rPr lang="fr-FR" dirty="0" smtClean="0"/>
              <a:t> (</a:t>
            </a:r>
            <a:r>
              <a:rPr lang="fr-FR" dirty="0" err="1" smtClean="0"/>
              <a:t>yes</a:t>
            </a:r>
            <a:r>
              <a:rPr lang="fr-FR" dirty="0" smtClean="0"/>
              <a:t>, but) arguments</a:t>
            </a:r>
          </a:p>
        </p:txBody>
      </p:sp>
      <p:graphicFrame>
        <p:nvGraphicFramePr>
          <p:cNvPr id="4" name="Tableau 3"/>
          <p:cNvGraphicFramePr>
            <a:graphicFrameLocks noGrp="1"/>
          </p:cNvGraphicFramePr>
          <p:nvPr/>
        </p:nvGraphicFramePr>
        <p:xfrm>
          <a:off x="500034" y="2000240"/>
          <a:ext cx="8286810" cy="2377440"/>
        </p:xfrm>
        <a:graphic>
          <a:graphicData uri="http://schemas.openxmlformats.org/drawingml/2006/table">
            <a:tbl>
              <a:tblPr firstRow="1" bandRow="1">
                <a:tableStyleId>{5C22544A-7EE6-4342-B048-85BDC9FD1C3A}</a:tableStyleId>
              </a:tblPr>
              <a:tblGrid>
                <a:gridCol w="1381135"/>
                <a:gridCol w="1381135"/>
                <a:gridCol w="1381135"/>
                <a:gridCol w="1381135"/>
                <a:gridCol w="1381135"/>
                <a:gridCol w="1381135"/>
              </a:tblGrid>
              <a:tr h="135891">
                <a:tc>
                  <a:txBody>
                    <a:bodyPr/>
                    <a:lstStyle/>
                    <a:p>
                      <a:endParaRPr lang="fr-FR" dirty="0"/>
                    </a:p>
                  </a:txBody>
                  <a:tcPr/>
                </a:tc>
                <a:tc>
                  <a:txBody>
                    <a:bodyPr/>
                    <a:lstStyle/>
                    <a:p>
                      <a:pPr algn="ctr"/>
                      <a:r>
                        <a:rPr lang="fr-FR" dirty="0" smtClean="0"/>
                        <a:t>Agreement</a:t>
                      </a:r>
                      <a:endParaRPr lang="fr-FR" dirty="0"/>
                    </a:p>
                  </a:txBody>
                  <a:tcPr/>
                </a:tc>
                <a:tc>
                  <a:txBody>
                    <a:bodyPr/>
                    <a:lstStyle/>
                    <a:p>
                      <a:pPr algn="ctr"/>
                      <a:r>
                        <a:rPr lang="fr-FR" dirty="0" err="1" smtClean="0"/>
                        <a:t>Disagree</a:t>
                      </a:r>
                      <a:r>
                        <a:rPr lang="fr-FR" dirty="0" smtClean="0"/>
                        <a:t>-ment</a:t>
                      </a:r>
                      <a:endParaRPr lang="fr-FR" dirty="0"/>
                    </a:p>
                  </a:txBody>
                  <a:tcPr/>
                </a:tc>
                <a:tc>
                  <a:txBody>
                    <a:bodyPr/>
                    <a:lstStyle/>
                    <a:p>
                      <a:pPr algn="ctr"/>
                      <a:r>
                        <a:rPr lang="fr-FR" baseline="0" dirty="0" err="1" smtClean="0"/>
                        <a:t>Neither</a:t>
                      </a:r>
                      <a:endParaRPr lang="fr-FR" dirty="0"/>
                    </a:p>
                  </a:txBody>
                  <a:tcPr/>
                </a:tc>
                <a:tc>
                  <a:txBody>
                    <a:bodyPr/>
                    <a:lstStyle/>
                    <a:p>
                      <a:pPr algn="ctr"/>
                      <a:r>
                        <a:rPr lang="fr-FR" dirty="0" err="1" smtClean="0"/>
                        <a:t>Both</a:t>
                      </a:r>
                      <a:endParaRPr lang="fr-FR" dirty="0"/>
                    </a:p>
                  </a:txBody>
                  <a:tcPr/>
                </a:tc>
                <a:tc>
                  <a:txBody>
                    <a:bodyPr/>
                    <a:lstStyle/>
                    <a:p>
                      <a:pPr algn="ctr"/>
                      <a:r>
                        <a:rPr lang="fr-FR" dirty="0" err="1" smtClean="0"/>
                        <a:t>Breaking</a:t>
                      </a:r>
                      <a:r>
                        <a:rPr lang="fr-FR" baseline="0" dirty="0" smtClean="0"/>
                        <a:t> off</a:t>
                      </a:r>
                      <a:endParaRPr lang="fr-FR" dirty="0"/>
                    </a:p>
                  </a:txBody>
                  <a:tcPr/>
                </a:tc>
              </a:tr>
              <a:tr h="135891">
                <a:tc>
                  <a:txBody>
                    <a:bodyPr/>
                    <a:lstStyle/>
                    <a:p>
                      <a:r>
                        <a:rPr lang="fr-FR" dirty="0" smtClean="0"/>
                        <a:t>On-line</a:t>
                      </a:r>
                      <a:endParaRPr lang="fr-FR" dirty="0"/>
                    </a:p>
                  </a:txBody>
                  <a:tcPr/>
                </a:tc>
                <a:tc>
                  <a:txBody>
                    <a:bodyPr/>
                    <a:lstStyle/>
                    <a:p>
                      <a:pPr algn="ctr">
                        <a:spcAft>
                          <a:spcPts val="0"/>
                        </a:spcAft>
                      </a:pPr>
                      <a:r>
                        <a:rPr lang="en-GB" sz="1200" kern="50" dirty="0">
                          <a:latin typeface="Times New Roman"/>
                          <a:ea typeface="Times New Roman"/>
                        </a:rPr>
                        <a:t>16,4</a:t>
                      </a:r>
                      <a:endParaRPr lang="fr-FR" sz="1200" kern="50" dirty="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12,3</a:t>
                      </a:r>
                      <a:endParaRPr lang="fr-FR" sz="1200" kern="5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54</a:t>
                      </a:r>
                      <a:endParaRPr lang="fr-FR" sz="1200" kern="50">
                        <a:latin typeface="Times New Roman"/>
                        <a:ea typeface="Times New Roman"/>
                      </a:endParaRPr>
                    </a:p>
                  </a:txBody>
                  <a:tcPr marL="34925" marR="34925" marT="34925" marB="34925"/>
                </a:tc>
                <a:tc>
                  <a:txBody>
                    <a:bodyPr/>
                    <a:lstStyle/>
                    <a:p>
                      <a:pPr algn="ctr">
                        <a:spcAft>
                          <a:spcPts val="0"/>
                        </a:spcAft>
                      </a:pPr>
                      <a:r>
                        <a:rPr lang="en-GB" sz="1200" b="1" kern="50" dirty="0">
                          <a:latin typeface="Times New Roman"/>
                          <a:ea typeface="Times New Roman"/>
                        </a:rPr>
                        <a:t>11,8</a:t>
                      </a:r>
                      <a:endParaRPr lang="fr-FR" sz="1200" b="1" kern="50" dirty="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5,5</a:t>
                      </a:r>
                      <a:endParaRPr lang="fr-FR" sz="1200" kern="50">
                        <a:latin typeface="Times New Roman"/>
                        <a:ea typeface="Times New Roman"/>
                      </a:endParaRPr>
                    </a:p>
                  </a:txBody>
                  <a:tcPr marL="34925" marR="34925" marT="34925" marB="34925"/>
                </a:tc>
              </a:tr>
              <a:tr h="135891">
                <a:tc>
                  <a:txBody>
                    <a:bodyPr/>
                    <a:lstStyle/>
                    <a:p>
                      <a:r>
                        <a:rPr lang="fr-FR" dirty="0" smtClean="0"/>
                        <a:t>Face-to-face</a:t>
                      </a:r>
                      <a:endParaRPr lang="fr-FR" dirty="0"/>
                    </a:p>
                  </a:txBody>
                  <a:tcPr/>
                </a:tc>
                <a:tc>
                  <a:txBody>
                    <a:bodyPr/>
                    <a:lstStyle/>
                    <a:p>
                      <a:pPr algn="ctr">
                        <a:spcAft>
                          <a:spcPts val="0"/>
                        </a:spcAft>
                      </a:pPr>
                      <a:r>
                        <a:rPr lang="en-GB" sz="1200" kern="50">
                          <a:latin typeface="Times New Roman"/>
                          <a:ea typeface="Times New Roman"/>
                        </a:rPr>
                        <a:t>13,8</a:t>
                      </a:r>
                      <a:endParaRPr lang="fr-FR" sz="1200" kern="5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12,6</a:t>
                      </a:r>
                      <a:endParaRPr lang="fr-FR" sz="1200" kern="5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61,1</a:t>
                      </a:r>
                      <a:endParaRPr lang="fr-FR" sz="1200" kern="5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4,2</a:t>
                      </a:r>
                      <a:endParaRPr lang="fr-FR" sz="1200" kern="5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8,4</a:t>
                      </a:r>
                      <a:endParaRPr lang="fr-FR" sz="1200" kern="50">
                        <a:latin typeface="Times New Roman"/>
                        <a:ea typeface="Times New Roman"/>
                      </a:endParaRPr>
                    </a:p>
                  </a:txBody>
                  <a:tcPr marL="34925" marR="34925" marT="34925" marB="34925"/>
                </a:tc>
              </a:tr>
              <a:tr h="135891">
                <a:tc>
                  <a:txBody>
                    <a:bodyPr/>
                    <a:lstStyle/>
                    <a:p>
                      <a:r>
                        <a:rPr lang="fr-FR" dirty="0" smtClean="0"/>
                        <a:t>Local frame</a:t>
                      </a:r>
                      <a:endParaRPr lang="fr-FR" dirty="0"/>
                    </a:p>
                  </a:txBody>
                  <a:tcPr/>
                </a:tc>
                <a:tc>
                  <a:txBody>
                    <a:bodyPr/>
                    <a:lstStyle/>
                    <a:p>
                      <a:pPr algn="ctr">
                        <a:spcAft>
                          <a:spcPts val="0"/>
                        </a:spcAft>
                      </a:pPr>
                      <a:r>
                        <a:rPr lang="en-GB" sz="1200" kern="50">
                          <a:latin typeface="Times New Roman"/>
                          <a:ea typeface="Times New Roman"/>
                        </a:rPr>
                        <a:t>17,8</a:t>
                      </a:r>
                      <a:endParaRPr lang="fr-FR" sz="1200" kern="50">
                        <a:latin typeface="Times New Roman"/>
                        <a:ea typeface="Times New Roman"/>
                      </a:endParaRPr>
                    </a:p>
                  </a:txBody>
                  <a:tcPr marL="34925" marR="34925" marT="34925" marB="34925"/>
                </a:tc>
                <a:tc>
                  <a:txBody>
                    <a:bodyPr/>
                    <a:lstStyle/>
                    <a:p>
                      <a:pPr algn="ctr">
                        <a:spcAft>
                          <a:spcPts val="0"/>
                        </a:spcAft>
                      </a:pPr>
                      <a:r>
                        <a:rPr lang="en-GB" sz="1200" b="1" kern="50" dirty="0">
                          <a:latin typeface="Times New Roman"/>
                          <a:ea typeface="Times New Roman"/>
                        </a:rPr>
                        <a:t>4</a:t>
                      </a:r>
                      <a:endParaRPr lang="fr-FR" sz="1200" b="1" kern="50" dirty="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66,3</a:t>
                      </a:r>
                      <a:endParaRPr lang="fr-FR" sz="1200" kern="50">
                        <a:latin typeface="Times New Roman"/>
                        <a:ea typeface="Times New Roman"/>
                      </a:endParaRPr>
                    </a:p>
                  </a:txBody>
                  <a:tcPr marL="34925" marR="34925" marT="34925" marB="34925"/>
                </a:tc>
                <a:tc>
                  <a:txBody>
                    <a:bodyPr/>
                    <a:lstStyle/>
                    <a:p>
                      <a:pPr algn="ctr">
                        <a:spcAft>
                          <a:spcPts val="0"/>
                        </a:spcAft>
                      </a:pPr>
                      <a:r>
                        <a:rPr lang="en-GB" sz="1200" kern="50" dirty="0">
                          <a:latin typeface="Times New Roman"/>
                          <a:ea typeface="Times New Roman"/>
                        </a:rPr>
                        <a:t>4</a:t>
                      </a:r>
                      <a:endParaRPr lang="fr-FR" sz="1200" kern="50" dirty="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7,9</a:t>
                      </a:r>
                      <a:endParaRPr lang="fr-FR" sz="1200" kern="50">
                        <a:latin typeface="Times New Roman"/>
                        <a:ea typeface="Times New Roman"/>
                      </a:endParaRPr>
                    </a:p>
                  </a:txBody>
                  <a:tcPr marL="34925" marR="34925" marT="34925" marB="34925"/>
                </a:tc>
              </a:tr>
              <a:tr h="135891">
                <a:tc>
                  <a:txBody>
                    <a:bodyPr/>
                    <a:lstStyle/>
                    <a:p>
                      <a:r>
                        <a:rPr lang="fr-FR" dirty="0" smtClean="0"/>
                        <a:t>Global frame</a:t>
                      </a:r>
                      <a:endParaRPr lang="fr-FR" dirty="0"/>
                    </a:p>
                  </a:txBody>
                  <a:tcPr/>
                </a:tc>
                <a:tc>
                  <a:txBody>
                    <a:bodyPr/>
                    <a:lstStyle/>
                    <a:p>
                      <a:pPr algn="ctr">
                        <a:spcAft>
                          <a:spcPts val="0"/>
                        </a:spcAft>
                      </a:pPr>
                      <a:r>
                        <a:rPr lang="en-GB" sz="1200" kern="50">
                          <a:latin typeface="Times New Roman"/>
                          <a:ea typeface="Times New Roman"/>
                        </a:rPr>
                        <a:t>13,6</a:t>
                      </a:r>
                      <a:endParaRPr lang="fr-FR" sz="1200" kern="50">
                        <a:latin typeface="Times New Roman"/>
                        <a:ea typeface="Times New Roman"/>
                      </a:endParaRPr>
                    </a:p>
                  </a:txBody>
                  <a:tcPr marL="34925" marR="34925" marT="34925" marB="34925"/>
                </a:tc>
                <a:tc>
                  <a:txBody>
                    <a:bodyPr/>
                    <a:lstStyle/>
                    <a:p>
                      <a:pPr algn="ctr">
                        <a:spcAft>
                          <a:spcPts val="0"/>
                        </a:spcAft>
                      </a:pPr>
                      <a:r>
                        <a:rPr lang="en-GB" sz="1200" kern="50" dirty="0">
                          <a:latin typeface="Times New Roman"/>
                          <a:ea typeface="Times New Roman"/>
                        </a:rPr>
                        <a:t>14,1</a:t>
                      </a:r>
                      <a:endParaRPr lang="fr-FR" sz="1200" kern="50" dirty="0">
                        <a:latin typeface="Times New Roman"/>
                        <a:ea typeface="Times New Roman"/>
                      </a:endParaRPr>
                    </a:p>
                  </a:txBody>
                  <a:tcPr marL="34925" marR="34925" marT="34925" marB="34925"/>
                </a:tc>
                <a:tc>
                  <a:txBody>
                    <a:bodyPr/>
                    <a:lstStyle/>
                    <a:p>
                      <a:pPr algn="ctr">
                        <a:spcAft>
                          <a:spcPts val="0"/>
                        </a:spcAft>
                      </a:pPr>
                      <a:r>
                        <a:rPr lang="en-GB" sz="1200" kern="50" dirty="0">
                          <a:latin typeface="Times New Roman"/>
                          <a:ea typeface="Times New Roman"/>
                        </a:rPr>
                        <a:t>58,1</a:t>
                      </a:r>
                      <a:endParaRPr lang="fr-FR" sz="1200" kern="50" dirty="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7,5</a:t>
                      </a:r>
                      <a:endParaRPr lang="fr-FR" sz="1200" kern="50">
                        <a:latin typeface="Times New Roman"/>
                        <a:ea typeface="Times New Roman"/>
                      </a:endParaRPr>
                    </a:p>
                  </a:txBody>
                  <a:tcPr marL="34925" marR="34925" marT="34925" marB="34925"/>
                </a:tc>
                <a:tc>
                  <a:txBody>
                    <a:bodyPr/>
                    <a:lstStyle/>
                    <a:p>
                      <a:pPr algn="ctr">
                        <a:spcAft>
                          <a:spcPts val="0"/>
                        </a:spcAft>
                      </a:pPr>
                      <a:r>
                        <a:rPr lang="en-GB" sz="1200" kern="50" dirty="0">
                          <a:latin typeface="Times New Roman"/>
                          <a:ea typeface="Times New Roman"/>
                        </a:rPr>
                        <a:t>6,7</a:t>
                      </a:r>
                      <a:endParaRPr lang="fr-FR" sz="1200" kern="50" dirty="0">
                        <a:latin typeface="Times New Roman"/>
                        <a:ea typeface="Times New Roman"/>
                      </a:endParaRPr>
                    </a:p>
                  </a:txBody>
                  <a:tcPr marL="34925" marR="34925" marT="34925" marB="34925"/>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010400"/>
          </a:xfrm>
        </p:spPr>
        <p:txBody>
          <a:bodyPr>
            <a:normAutofit/>
          </a:bodyPr>
          <a:lstStyle/>
          <a:p>
            <a:r>
              <a:rPr lang="fr-FR" sz="4000" b="1" dirty="0" smtClean="0"/>
              <a:t>(c) </a:t>
            </a:r>
            <a:r>
              <a:rPr lang="fr-FR" sz="4000" b="1" dirty="0" err="1" smtClean="0"/>
              <a:t>Level</a:t>
            </a:r>
            <a:r>
              <a:rPr lang="fr-FR" sz="4000" b="1" dirty="0" smtClean="0"/>
              <a:t> </a:t>
            </a:r>
            <a:r>
              <a:rPr lang="fr-FR" sz="4000" b="1" dirty="0" smtClean="0"/>
              <a:t>of justification</a:t>
            </a:r>
            <a:endParaRPr lang="fr-FR" sz="4000" b="1" dirty="0"/>
          </a:p>
        </p:txBody>
      </p:sp>
      <p:sp>
        <p:nvSpPr>
          <p:cNvPr id="3" name="Espace réservé du contenu 2"/>
          <p:cNvSpPr>
            <a:spLocks noGrp="1"/>
          </p:cNvSpPr>
          <p:nvPr>
            <p:ph idx="1"/>
          </p:nvPr>
        </p:nvSpPr>
        <p:spPr/>
        <p:txBody>
          <a:bodyPr>
            <a:normAutofit fontScale="92500"/>
          </a:bodyPr>
          <a:lstStyle/>
          <a:p>
            <a:pPr fontAlgn="t"/>
            <a:r>
              <a:rPr lang="fr-FR" dirty="0" smtClean="0"/>
              <a:t> </a:t>
            </a:r>
            <a:r>
              <a:rPr lang="fr-FR" dirty="0" smtClean="0"/>
              <a:t>High </a:t>
            </a:r>
            <a:r>
              <a:rPr lang="fr-FR" dirty="0" err="1" smtClean="0"/>
              <a:t>frequency</a:t>
            </a:r>
            <a:r>
              <a:rPr lang="fr-FR" dirty="0" smtClean="0"/>
              <a:t> </a:t>
            </a:r>
            <a:r>
              <a:rPr lang="fr-FR" dirty="0" smtClean="0"/>
              <a:t>of </a:t>
            </a:r>
            <a:r>
              <a:rPr lang="fr-FR" dirty="0" err="1" smtClean="0"/>
              <a:t>general</a:t>
            </a:r>
            <a:r>
              <a:rPr lang="fr-FR" dirty="0" smtClean="0"/>
              <a:t> justifications</a:t>
            </a:r>
          </a:p>
          <a:p>
            <a:pPr fontAlgn="t"/>
            <a:r>
              <a:rPr lang="fr-FR" dirty="0" smtClean="0"/>
              <a:t>No </a:t>
            </a:r>
            <a:r>
              <a:rPr lang="fr-FR" dirty="0" err="1" smtClean="0"/>
              <a:t>reference</a:t>
            </a:r>
            <a:r>
              <a:rPr lang="fr-FR" dirty="0" smtClean="0"/>
              <a:t> to self-interest and partisan </a:t>
            </a:r>
            <a:r>
              <a:rPr lang="fr-FR" dirty="0" err="1" smtClean="0"/>
              <a:t>politics</a:t>
            </a:r>
            <a:r>
              <a:rPr lang="fr-FR" dirty="0" smtClean="0"/>
              <a:t> (while over-</a:t>
            </a:r>
            <a:r>
              <a:rPr lang="fr-FR" dirty="0" err="1" smtClean="0"/>
              <a:t>representation</a:t>
            </a:r>
            <a:r>
              <a:rPr lang="fr-FR" dirty="0" smtClean="0"/>
              <a:t> of </a:t>
            </a:r>
            <a:r>
              <a:rPr lang="fr-FR" dirty="0" smtClean="0"/>
              <a:t>participants </a:t>
            </a:r>
            <a:r>
              <a:rPr lang="fr-FR" dirty="0" err="1" smtClean="0"/>
              <a:t>interested</a:t>
            </a:r>
            <a:r>
              <a:rPr lang="fr-FR" dirty="0" smtClean="0"/>
              <a:t> in </a:t>
            </a:r>
            <a:r>
              <a:rPr lang="fr-FR" dirty="0" err="1" smtClean="0"/>
              <a:t>politics</a:t>
            </a:r>
            <a:r>
              <a:rPr lang="fr-FR" dirty="0" smtClean="0"/>
              <a:t>)</a:t>
            </a:r>
          </a:p>
          <a:p>
            <a:pPr fontAlgn="t">
              <a:buNone/>
            </a:pPr>
            <a:endParaRPr lang="fr-FR" dirty="0" smtClean="0"/>
          </a:p>
          <a:p>
            <a:pPr fontAlgn="t"/>
            <a:endParaRPr lang="fr-FR" dirty="0" smtClean="0"/>
          </a:p>
          <a:p>
            <a:pPr fontAlgn="t"/>
            <a:endParaRPr lang="fr-FR" dirty="0" smtClean="0"/>
          </a:p>
          <a:p>
            <a:pPr fontAlgn="t"/>
            <a:endParaRPr lang="fr-FR" dirty="0" smtClean="0"/>
          </a:p>
          <a:p>
            <a:pPr fontAlgn="t"/>
            <a:endParaRPr lang="fr-FR" dirty="0" smtClean="0"/>
          </a:p>
          <a:p>
            <a:pPr fontAlgn="t"/>
            <a:endParaRPr lang="fr-FR" dirty="0" smtClean="0"/>
          </a:p>
          <a:p>
            <a:pPr fontAlgn="t"/>
            <a:r>
              <a:rPr lang="fr-FR" dirty="0" smtClean="0"/>
              <a:t>Impact of the frame on </a:t>
            </a:r>
            <a:r>
              <a:rPr lang="fr-FR" dirty="0" smtClean="0"/>
              <a:t>the </a:t>
            </a:r>
            <a:r>
              <a:rPr lang="fr-FR" dirty="0" err="1" smtClean="0"/>
              <a:t>politicization</a:t>
            </a:r>
            <a:r>
              <a:rPr lang="fr-FR" dirty="0" smtClean="0"/>
              <a:t> </a:t>
            </a:r>
            <a:r>
              <a:rPr lang="fr-FR" dirty="0" smtClean="0"/>
              <a:t>of the discussion</a:t>
            </a:r>
          </a:p>
          <a:p>
            <a:endParaRPr lang="fr-FR" dirty="0"/>
          </a:p>
        </p:txBody>
      </p:sp>
      <p:graphicFrame>
        <p:nvGraphicFramePr>
          <p:cNvPr id="5" name="Tableau 4"/>
          <p:cNvGraphicFramePr>
            <a:graphicFrameLocks noGrp="1"/>
          </p:cNvGraphicFramePr>
          <p:nvPr/>
        </p:nvGraphicFramePr>
        <p:xfrm>
          <a:off x="571472" y="3571876"/>
          <a:ext cx="8072495" cy="1854200"/>
        </p:xfrm>
        <a:graphic>
          <a:graphicData uri="http://schemas.openxmlformats.org/drawingml/2006/table">
            <a:tbl>
              <a:tblPr firstRow="1" bandRow="1">
                <a:tableStyleId>{5C22544A-7EE6-4342-B048-85BDC9FD1C3A}</a:tableStyleId>
              </a:tblPr>
              <a:tblGrid>
                <a:gridCol w="1890856"/>
                <a:gridCol w="2909007"/>
                <a:gridCol w="3272632"/>
              </a:tblGrid>
              <a:tr h="370840">
                <a:tc>
                  <a:txBody>
                    <a:bodyPr/>
                    <a:lstStyle/>
                    <a:p>
                      <a:endParaRPr lang="fr-FR" dirty="0"/>
                    </a:p>
                  </a:txBody>
                  <a:tcPr/>
                </a:tc>
                <a:tc>
                  <a:txBody>
                    <a:bodyPr/>
                    <a:lstStyle/>
                    <a:p>
                      <a:r>
                        <a:rPr lang="fr-FR" dirty="0" err="1" smtClean="0"/>
                        <a:t>Politicized</a:t>
                      </a:r>
                      <a:r>
                        <a:rPr lang="fr-FR" baseline="0" dirty="0" smtClean="0"/>
                        <a:t> interventions</a:t>
                      </a:r>
                      <a:endParaRPr lang="fr-FR" dirty="0"/>
                    </a:p>
                  </a:txBody>
                  <a:tcPr/>
                </a:tc>
                <a:tc>
                  <a:txBody>
                    <a:bodyPr/>
                    <a:lstStyle/>
                    <a:p>
                      <a:r>
                        <a:rPr lang="fr-FR" dirty="0" err="1" smtClean="0"/>
                        <a:t>Unpoliticized</a:t>
                      </a:r>
                      <a:r>
                        <a:rPr lang="fr-FR" baseline="0" dirty="0" smtClean="0"/>
                        <a:t> interventions</a:t>
                      </a:r>
                      <a:endParaRPr lang="fr-FR" dirty="0"/>
                    </a:p>
                  </a:txBody>
                  <a:tcPr/>
                </a:tc>
              </a:tr>
              <a:tr h="370840">
                <a:tc>
                  <a:txBody>
                    <a:bodyPr/>
                    <a:lstStyle/>
                    <a:p>
                      <a:r>
                        <a:rPr lang="fr-FR" dirty="0" smtClean="0"/>
                        <a:t>On-line</a:t>
                      </a:r>
                      <a:endParaRPr lang="fr-FR" dirty="0"/>
                    </a:p>
                  </a:txBody>
                  <a:tcPr/>
                </a:tc>
                <a:tc>
                  <a:txBody>
                    <a:bodyPr/>
                    <a:lstStyle/>
                    <a:p>
                      <a:pPr algn="ctr">
                        <a:spcAft>
                          <a:spcPts val="0"/>
                        </a:spcAft>
                      </a:pPr>
                      <a:r>
                        <a:rPr lang="en-GB" sz="1200" kern="50" dirty="0">
                          <a:latin typeface="Times New Roman"/>
                          <a:ea typeface="Times New Roman"/>
                        </a:rPr>
                        <a:t>26,3</a:t>
                      </a:r>
                      <a:endParaRPr lang="fr-FR" sz="1200" kern="50" dirty="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73,7</a:t>
                      </a:r>
                      <a:endParaRPr lang="fr-FR" sz="1200" kern="50">
                        <a:latin typeface="Times New Roman"/>
                        <a:ea typeface="Times New Roman"/>
                      </a:endParaRPr>
                    </a:p>
                  </a:txBody>
                  <a:tcPr marL="34925" marR="34925" marT="34925" marB="34925"/>
                </a:tc>
              </a:tr>
              <a:tr h="370840">
                <a:tc>
                  <a:txBody>
                    <a:bodyPr/>
                    <a:lstStyle/>
                    <a:p>
                      <a:r>
                        <a:rPr lang="fr-FR" dirty="0" smtClean="0"/>
                        <a:t>Face-to-face</a:t>
                      </a:r>
                      <a:endParaRPr lang="fr-FR" dirty="0"/>
                    </a:p>
                  </a:txBody>
                  <a:tcPr/>
                </a:tc>
                <a:tc>
                  <a:txBody>
                    <a:bodyPr/>
                    <a:lstStyle/>
                    <a:p>
                      <a:pPr algn="ctr">
                        <a:spcAft>
                          <a:spcPts val="0"/>
                        </a:spcAft>
                      </a:pPr>
                      <a:r>
                        <a:rPr lang="en-GB" sz="1200" kern="50">
                          <a:latin typeface="Times New Roman"/>
                          <a:ea typeface="Times New Roman"/>
                        </a:rPr>
                        <a:t>32,9</a:t>
                      </a:r>
                      <a:endParaRPr lang="fr-FR" sz="1200" kern="5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67,1</a:t>
                      </a:r>
                      <a:endParaRPr lang="fr-FR" sz="1200" kern="50">
                        <a:latin typeface="Times New Roman"/>
                        <a:ea typeface="Times New Roman"/>
                      </a:endParaRPr>
                    </a:p>
                  </a:txBody>
                  <a:tcPr marL="34925" marR="34925" marT="34925" marB="34925"/>
                </a:tc>
              </a:tr>
              <a:tr h="370840">
                <a:tc>
                  <a:txBody>
                    <a:bodyPr/>
                    <a:lstStyle/>
                    <a:p>
                      <a:r>
                        <a:rPr lang="fr-FR" dirty="0" smtClean="0"/>
                        <a:t>Local frame</a:t>
                      </a:r>
                      <a:endParaRPr lang="fr-FR" dirty="0"/>
                    </a:p>
                  </a:txBody>
                  <a:tcPr/>
                </a:tc>
                <a:tc>
                  <a:txBody>
                    <a:bodyPr/>
                    <a:lstStyle/>
                    <a:p>
                      <a:pPr algn="ctr">
                        <a:spcAft>
                          <a:spcPts val="0"/>
                        </a:spcAft>
                      </a:pPr>
                      <a:r>
                        <a:rPr lang="en-GB" sz="1200" b="1" kern="50">
                          <a:latin typeface="Times New Roman"/>
                          <a:ea typeface="Times New Roman"/>
                        </a:rPr>
                        <a:t>16,8</a:t>
                      </a:r>
                      <a:endParaRPr lang="fr-FR" sz="1200" b="1" kern="5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83,2</a:t>
                      </a:r>
                      <a:endParaRPr lang="fr-FR" sz="1200" kern="50">
                        <a:latin typeface="Times New Roman"/>
                        <a:ea typeface="Times New Roman"/>
                      </a:endParaRPr>
                    </a:p>
                  </a:txBody>
                  <a:tcPr marL="34925" marR="34925" marT="34925" marB="34925"/>
                </a:tc>
              </a:tr>
              <a:tr h="370840">
                <a:tc>
                  <a:txBody>
                    <a:bodyPr/>
                    <a:lstStyle/>
                    <a:p>
                      <a:r>
                        <a:rPr lang="fr-FR" dirty="0" smtClean="0"/>
                        <a:t>Global frame</a:t>
                      </a:r>
                      <a:endParaRPr lang="fr-FR" dirty="0"/>
                    </a:p>
                  </a:txBody>
                  <a:tcPr/>
                </a:tc>
                <a:tc>
                  <a:txBody>
                    <a:bodyPr/>
                    <a:lstStyle/>
                    <a:p>
                      <a:pPr algn="ctr">
                        <a:spcAft>
                          <a:spcPts val="0"/>
                        </a:spcAft>
                      </a:pPr>
                      <a:r>
                        <a:rPr lang="en-GB" sz="1200" b="1" kern="50" dirty="0">
                          <a:latin typeface="Times New Roman"/>
                          <a:ea typeface="Times New Roman"/>
                        </a:rPr>
                        <a:t>30,6</a:t>
                      </a:r>
                      <a:endParaRPr lang="fr-FR" sz="1200" b="1" kern="50" dirty="0">
                        <a:latin typeface="Times New Roman"/>
                        <a:ea typeface="Times New Roman"/>
                      </a:endParaRPr>
                    </a:p>
                  </a:txBody>
                  <a:tcPr marL="34925" marR="34925" marT="34925" marB="34925"/>
                </a:tc>
                <a:tc>
                  <a:txBody>
                    <a:bodyPr/>
                    <a:lstStyle/>
                    <a:p>
                      <a:pPr algn="ctr">
                        <a:spcAft>
                          <a:spcPts val="0"/>
                        </a:spcAft>
                      </a:pPr>
                      <a:r>
                        <a:rPr lang="en-GB" sz="1200" kern="50" dirty="0">
                          <a:latin typeface="Times New Roman"/>
                          <a:ea typeface="Times New Roman"/>
                        </a:rPr>
                        <a:t>69,4</a:t>
                      </a:r>
                      <a:endParaRPr lang="fr-FR" sz="1200" kern="50" dirty="0">
                        <a:latin typeface="Times New Roman"/>
                        <a:ea typeface="Times New Roman"/>
                      </a:endParaRPr>
                    </a:p>
                  </a:txBody>
                  <a:tcPr marL="34925" marR="34925" marT="34925" marB="34925"/>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81772"/>
          </a:xfrm>
        </p:spPr>
        <p:txBody>
          <a:bodyPr>
            <a:normAutofit fontScale="90000"/>
          </a:bodyPr>
          <a:lstStyle/>
          <a:p>
            <a:r>
              <a:rPr lang="fr-FR" dirty="0" smtClean="0"/>
              <a:t/>
            </a:r>
            <a:br>
              <a:rPr lang="fr-FR" dirty="0" smtClean="0"/>
            </a:br>
            <a:r>
              <a:rPr lang="fr-FR" dirty="0" smtClean="0"/>
              <a:t/>
            </a:r>
            <a:br>
              <a:rPr lang="fr-FR" dirty="0" smtClean="0"/>
            </a:br>
            <a:r>
              <a:rPr lang="en-GB" sz="3600" b="1" dirty="0" smtClean="0"/>
              <a:t>(d) L</a:t>
            </a:r>
            <a:r>
              <a:rPr lang="en-GB" sz="3600" b="1" dirty="0" smtClean="0"/>
              <a:t>evel </a:t>
            </a:r>
            <a:r>
              <a:rPr lang="en-GB" sz="3600" b="1" dirty="0" smtClean="0"/>
              <a:t>of information and reliability of claims</a:t>
            </a:r>
            <a:endParaRPr lang="fr-FR" sz="3600" b="1" dirty="0"/>
          </a:p>
        </p:txBody>
      </p:sp>
      <p:sp>
        <p:nvSpPr>
          <p:cNvPr id="3" name="Espace réservé du contenu 2"/>
          <p:cNvSpPr>
            <a:spLocks noGrp="1"/>
          </p:cNvSpPr>
          <p:nvPr>
            <p:ph idx="1"/>
          </p:nvPr>
        </p:nvSpPr>
        <p:spPr>
          <a:xfrm>
            <a:off x="428596" y="2000240"/>
            <a:ext cx="8229600" cy="4389120"/>
          </a:xfrm>
        </p:spPr>
        <p:txBody>
          <a:bodyPr>
            <a:normAutofit lnSpcReduction="10000"/>
          </a:bodyPr>
          <a:lstStyle/>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r>
              <a:rPr lang="fr-FR" dirty="0" smtClean="0"/>
              <a:t>Discussions more constructive (not </a:t>
            </a:r>
            <a:r>
              <a:rPr lang="fr-FR" dirty="0" err="1" smtClean="0"/>
              <a:t>monological</a:t>
            </a:r>
            <a:r>
              <a:rPr lang="fr-FR" dirty="0" smtClean="0"/>
              <a:t>) on-line – as </a:t>
            </a:r>
            <a:r>
              <a:rPr lang="fr-FR" dirty="0" err="1" smtClean="0"/>
              <a:t>evidenced</a:t>
            </a:r>
            <a:r>
              <a:rPr lang="fr-FR" dirty="0" smtClean="0"/>
              <a:t> by </a:t>
            </a:r>
            <a:r>
              <a:rPr lang="fr-FR" dirty="0" err="1" smtClean="0"/>
              <a:t>references</a:t>
            </a:r>
            <a:r>
              <a:rPr lang="fr-FR" dirty="0" smtClean="0"/>
              <a:t> to other participants</a:t>
            </a:r>
          </a:p>
          <a:p>
            <a:r>
              <a:rPr lang="fr-FR" dirty="0" smtClean="0"/>
              <a:t>Discussions more </a:t>
            </a:r>
            <a:r>
              <a:rPr lang="fr-FR" dirty="0" err="1" smtClean="0"/>
              <a:t>informed</a:t>
            </a:r>
            <a:r>
              <a:rPr lang="fr-FR" dirty="0" smtClean="0"/>
              <a:t> on-line</a:t>
            </a:r>
            <a:endParaRPr lang="fr-FR" dirty="0"/>
          </a:p>
        </p:txBody>
      </p:sp>
      <p:graphicFrame>
        <p:nvGraphicFramePr>
          <p:cNvPr id="5" name="Tableau 4"/>
          <p:cNvGraphicFramePr>
            <a:graphicFrameLocks noGrp="1"/>
          </p:cNvGraphicFramePr>
          <p:nvPr/>
        </p:nvGraphicFramePr>
        <p:xfrm>
          <a:off x="500034" y="1571612"/>
          <a:ext cx="8001055" cy="3153410"/>
        </p:xfrm>
        <a:graphic>
          <a:graphicData uri="http://schemas.openxmlformats.org/drawingml/2006/table">
            <a:tbl>
              <a:tblPr firstRow="1" bandRow="1">
                <a:tableStyleId>{5C22544A-7EE6-4342-B048-85BDC9FD1C3A}</a:tableStyleId>
              </a:tblPr>
              <a:tblGrid>
                <a:gridCol w="1600211"/>
                <a:gridCol w="1600211"/>
                <a:gridCol w="1600211"/>
                <a:gridCol w="1600211"/>
                <a:gridCol w="1600211"/>
              </a:tblGrid>
              <a:tr h="370840">
                <a:tc>
                  <a:txBody>
                    <a:bodyPr/>
                    <a:lstStyle/>
                    <a:p>
                      <a:endParaRPr lang="fr-FR" dirty="0"/>
                    </a:p>
                  </a:txBody>
                  <a:tcPr/>
                </a:tc>
                <a:tc>
                  <a:txBody>
                    <a:bodyPr/>
                    <a:lstStyle/>
                    <a:p>
                      <a:pPr algn="ctr"/>
                      <a:r>
                        <a:rPr lang="fr-FR" dirty="0" smtClean="0"/>
                        <a:t>On-line</a:t>
                      </a:r>
                      <a:endParaRPr lang="fr-FR" dirty="0"/>
                    </a:p>
                  </a:txBody>
                  <a:tcPr/>
                </a:tc>
                <a:tc>
                  <a:txBody>
                    <a:bodyPr/>
                    <a:lstStyle/>
                    <a:p>
                      <a:pPr algn="ctr"/>
                      <a:r>
                        <a:rPr lang="fr-FR" dirty="0" smtClean="0"/>
                        <a:t>ETM</a:t>
                      </a:r>
                      <a:endParaRPr lang="fr-FR" dirty="0"/>
                    </a:p>
                  </a:txBody>
                  <a:tcPr/>
                </a:tc>
                <a:tc>
                  <a:txBody>
                    <a:bodyPr/>
                    <a:lstStyle/>
                    <a:p>
                      <a:r>
                        <a:rPr lang="fr-FR" dirty="0" smtClean="0"/>
                        <a:t>Local frame</a:t>
                      </a:r>
                      <a:endParaRPr lang="fr-FR" dirty="0"/>
                    </a:p>
                  </a:txBody>
                  <a:tcPr/>
                </a:tc>
                <a:tc>
                  <a:txBody>
                    <a:bodyPr/>
                    <a:lstStyle/>
                    <a:p>
                      <a:r>
                        <a:rPr lang="fr-FR" dirty="0" smtClean="0"/>
                        <a:t>Global frame</a:t>
                      </a:r>
                      <a:endParaRPr lang="fr-FR" dirty="0"/>
                    </a:p>
                  </a:txBody>
                  <a:tcPr/>
                </a:tc>
              </a:tr>
              <a:tr h="370840">
                <a:tc>
                  <a:txBody>
                    <a:bodyPr/>
                    <a:lstStyle/>
                    <a:p>
                      <a:pPr>
                        <a:spcAft>
                          <a:spcPts val="0"/>
                        </a:spcAft>
                      </a:pPr>
                      <a:r>
                        <a:rPr lang="en-GB" sz="1600" b="0" kern="50" dirty="0">
                          <a:latin typeface="+mn-lt"/>
                          <a:ea typeface="Times New Roman"/>
                        </a:rPr>
                        <a:t>Factual elements</a:t>
                      </a:r>
                      <a:endParaRPr lang="fr-FR" sz="1600" b="0" kern="50" dirty="0">
                        <a:latin typeface="+mn-lt"/>
                        <a:ea typeface="Times New Roman"/>
                      </a:endParaRPr>
                    </a:p>
                  </a:txBody>
                  <a:tcPr marL="34925" marR="34925" marT="34925" marB="34925"/>
                </a:tc>
                <a:tc>
                  <a:txBody>
                    <a:bodyPr/>
                    <a:lstStyle/>
                    <a:p>
                      <a:pPr algn="ctr">
                        <a:spcAft>
                          <a:spcPts val="0"/>
                        </a:spcAft>
                      </a:pPr>
                      <a:r>
                        <a:rPr lang="en-GB" sz="1200" b="1" kern="50" dirty="0">
                          <a:latin typeface="Times New Roman"/>
                          <a:ea typeface="Times New Roman"/>
                        </a:rPr>
                        <a:t>33.3</a:t>
                      </a:r>
                      <a:endParaRPr lang="fr-FR" sz="1200" b="1" kern="50" dirty="0">
                        <a:latin typeface="Times New Roman"/>
                        <a:ea typeface="Times New Roman"/>
                      </a:endParaRPr>
                    </a:p>
                  </a:txBody>
                  <a:tcPr marL="34925" marR="34925" marT="34925" marB="34925"/>
                </a:tc>
                <a:tc>
                  <a:txBody>
                    <a:bodyPr/>
                    <a:lstStyle/>
                    <a:p>
                      <a:pPr algn="ctr">
                        <a:spcAft>
                          <a:spcPts val="0"/>
                        </a:spcAft>
                      </a:pPr>
                      <a:r>
                        <a:rPr lang="en-GB" sz="1200" b="1" kern="50" dirty="0">
                          <a:latin typeface="Times New Roman"/>
                          <a:ea typeface="Times New Roman"/>
                        </a:rPr>
                        <a:t>3,6</a:t>
                      </a:r>
                      <a:endParaRPr lang="fr-FR" sz="1200" b="1" kern="50" dirty="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27,7</a:t>
                      </a:r>
                      <a:endParaRPr lang="fr-FR" sz="1200" kern="5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26,8</a:t>
                      </a:r>
                      <a:endParaRPr lang="fr-FR" sz="1200" kern="50">
                        <a:latin typeface="Times New Roman"/>
                        <a:ea typeface="Times New Roman"/>
                      </a:endParaRPr>
                    </a:p>
                  </a:txBody>
                  <a:tcPr marL="34925" marR="34925" marT="34925" marB="34925"/>
                </a:tc>
              </a:tr>
              <a:tr h="370840">
                <a:tc>
                  <a:txBody>
                    <a:bodyPr/>
                    <a:lstStyle/>
                    <a:p>
                      <a:pPr>
                        <a:spcAft>
                          <a:spcPts val="0"/>
                        </a:spcAft>
                      </a:pPr>
                      <a:r>
                        <a:rPr lang="en-GB" sz="1600" b="0" kern="50" dirty="0">
                          <a:latin typeface="+mn-lt"/>
                          <a:ea typeface="Times New Roman"/>
                        </a:rPr>
                        <a:t>Authorities</a:t>
                      </a:r>
                      <a:endParaRPr lang="fr-FR" sz="1600" b="0" kern="50" dirty="0">
                        <a:latin typeface="+mn-lt"/>
                        <a:ea typeface="Times New Roman"/>
                      </a:endParaRPr>
                    </a:p>
                  </a:txBody>
                  <a:tcPr marL="34925" marR="34925" marT="34925" marB="34925"/>
                </a:tc>
                <a:tc>
                  <a:txBody>
                    <a:bodyPr/>
                    <a:lstStyle/>
                    <a:p>
                      <a:pPr algn="ctr">
                        <a:spcAft>
                          <a:spcPts val="0"/>
                        </a:spcAft>
                      </a:pPr>
                      <a:r>
                        <a:rPr lang="en-GB" sz="1200" kern="50" dirty="0">
                          <a:latin typeface="Times New Roman"/>
                          <a:ea typeface="Times New Roman"/>
                        </a:rPr>
                        <a:t>6,1</a:t>
                      </a:r>
                      <a:endParaRPr lang="fr-FR" sz="1200" kern="50" dirty="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4,2</a:t>
                      </a:r>
                      <a:endParaRPr lang="fr-FR" sz="1200" kern="5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3</a:t>
                      </a:r>
                      <a:endParaRPr lang="fr-FR" sz="1200" kern="5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4,8</a:t>
                      </a:r>
                      <a:endParaRPr lang="fr-FR" sz="1200" kern="50">
                        <a:latin typeface="Times New Roman"/>
                        <a:ea typeface="Times New Roman"/>
                      </a:endParaRPr>
                    </a:p>
                  </a:txBody>
                  <a:tcPr marL="34925" marR="34925" marT="34925" marB="34925"/>
                </a:tc>
              </a:tr>
              <a:tr h="370840">
                <a:tc>
                  <a:txBody>
                    <a:bodyPr/>
                    <a:lstStyle/>
                    <a:p>
                      <a:pPr>
                        <a:spcAft>
                          <a:spcPts val="0"/>
                        </a:spcAft>
                      </a:pPr>
                      <a:r>
                        <a:rPr lang="en-GB" sz="1600" b="0" kern="50">
                          <a:latin typeface="+mn-lt"/>
                          <a:ea typeface="Times New Roman"/>
                        </a:rPr>
                        <a:t>Other participant</a:t>
                      </a:r>
                      <a:endParaRPr lang="fr-FR" sz="1600" b="0" kern="50">
                        <a:latin typeface="+mn-lt"/>
                        <a:ea typeface="Times New Roman"/>
                      </a:endParaRPr>
                    </a:p>
                  </a:txBody>
                  <a:tcPr marL="34925" marR="34925" marT="34925" marB="34925"/>
                </a:tc>
                <a:tc>
                  <a:txBody>
                    <a:bodyPr/>
                    <a:lstStyle/>
                    <a:p>
                      <a:pPr algn="ctr">
                        <a:spcAft>
                          <a:spcPts val="0"/>
                        </a:spcAft>
                      </a:pPr>
                      <a:r>
                        <a:rPr lang="en-GB" sz="1200" b="1" kern="50" dirty="0">
                          <a:latin typeface="Times New Roman"/>
                          <a:ea typeface="Times New Roman"/>
                        </a:rPr>
                        <a:t>19,5</a:t>
                      </a:r>
                      <a:endParaRPr lang="fr-FR" sz="1200" b="1" kern="50" dirty="0">
                        <a:latin typeface="Times New Roman"/>
                        <a:ea typeface="Times New Roman"/>
                      </a:endParaRPr>
                    </a:p>
                  </a:txBody>
                  <a:tcPr marL="34925" marR="34925" marT="34925" marB="34925"/>
                </a:tc>
                <a:tc>
                  <a:txBody>
                    <a:bodyPr/>
                    <a:lstStyle/>
                    <a:p>
                      <a:pPr algn="ctr">
                        <a:spcAft>
                          <a:spcPts val="0"/>
                        </a:spcAft>
                      </a:pPr>
                      <a:r>
                        <a:rPr lang="en-GB" sz="1200" b="1" kern="50" dirty="0">
                          <a:latin typeface="Times New Roman"/>
                          <a:ea typeface="Times New Roman"/>
                        </a:rPr>
                        <a:t>3,6</a:t>
                      </a:r>
                      <a:endParaRPr lang="fr-FR" sz="1200" b="1" kern="50" dirty="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11,9</a:t>
                      </a:r>
                      <a:endParaRPr lang="fr-FR" sz="1200" kern="5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10,7</a:t>
                      </a:r>
                      <a:endParaRPr lang="fr-FR" sz="1200" kern="50">
                        <a:latin typeface="Times New Roman"/>
                        <a:ea typeface="Times New Roman"/>
                      </a:endParaRPr>
                    </a:p>
                  </a:txBody>
                  <a:tcPr marL="34925" marR="34925" marT="34925" marB="34925"/>
                </a:tc>
              </a:tr>
              <a:tr h="370840">
                <a:tc>
                  <a:txBody>
                    <a:bodyPr/>
                    <a:lstStyle/>
                    <a:p>
                      <a:pPr>
                        <a:spcAft>
                          <a:spcPts val="0"/>
                        </a:spcAft>
                      </a:pPr>
                      <a:r>
                        <a:rPr lang="en-GB" sz="1600" b="0" kern="50">
                          <a:latin typeface="+mn-lt"/>
                          <a:ea typeface="Times New Roman"/>
                        </a:rPr>
                        <a:t>External sources</a:t>
                      </a:r>
                      <a:endParaRPr lang="fr-FR" sz="1600" b="0" kern="50">
                        <a:latin typeface="+mn-lt"/>
                        <a:ea typeface="Times New Roman"/>
                      </a:endParaRPr>
                    </a:p>
                  </a:txBody>
                  <a:tcPr marL="34925" marR="34925" marT="34925" marB="34925"/>
                </a:tc>
                <a:tc>
                  <a:txBody>
                    <a:bodyPr/>
                    <a:lstStyle/>
                    <a:p>
                      <a:pPr algn="ctr">
                        <a:spcAft>
                          <a:spcPts val="0"/>
                        </a:spcAft>
                      </a:pPr>
                      <a:r>
                        <a:rPr lang="en-GB" sz="1200" b="1" kern="50">
                          <a:latin typeface="Times New Roman"/>
                          <a:ea typeface="Times New Roman"/>
                        </a:rPr>
                        <a:t>10,1</a:t>
                      </a:r>
                      <a:endParaRPr lang="fr-FR" sz="1200" b="1" kern="50">
                        <a:latin typeface="Times New Roman"/>
                        <a:ea typeface="Times New Roman"/>
                      </a:endParaRPr>
                    </a:p>
                  </a:txBody>
                  <a:tcPr marL="34925" marR="34925" marT="34925" marB="34925"/>
                </a:tc>
                <a:tc>
                  <a:txBody>
                    <a:bodyPr/>
                    <a:lstStyle/>
                    <a:p>
                      <a:pPr algn="ctr">
                        <a:spcAft>
                          <a:spcPts val="0"/>
                        </a:spcAft>
                      </a:pPr>
                      <a:r>
                        <a:rPr lang="en-GB" sz="1200" b="1" kern="50" dirty="0">
                          <a:latin typeface="Times New Roman"/>
                          <a:ea typeface="Times New Roman"/>
                        </a:rPr>
                        <a:t>3,6</a:t>
                      </a:r>
                      <a:endParaRPr lang="fr-FR" sz="1200" b="1" kern="50" dirty="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5</a:t>
                      </a:r>
                      <a:endParaRPr lang="fr-FR" sz="1200" kern="5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7,1</a:t>
                      </a:r>
                      <a:endParaRPr lang="fr-FR" sz="1200" kern="50">
                        <a:latin typeface="Times New Roman"/>
                        <a:ea typeface="Times New Roman"/>
                      </a:endParaRPr>
                    </a:p>
                  </a:txBody>
                  <a:tcPr marL="34925" marR="34925" marT="34925" marB="34925"/>
                </a:tc>
              </a:tr>
              <a:tr h="370840">
                <a:tc>
                  <a:txBody>
                    <a:bodyPr/>
                    <a:lstStyle/>
                    <a:p>
                      <a:pPr>
                        <a:spcAft>
                          <a:spcPts val="0"/>
                        </a:spcAft>
                      </a:pPr>
                      <a:r>
                        <a:rPr lang="en-GB" sz="1600" b="0" kern="50">
                          <a:latin typeface="+mn-lt"/>
                          <a:ea typeface="Times New Roman"/>
                        </a:rPr>
                        <a:t>Not precise</a:t>
                      </a:r>
                      <a:endParaRPr lang="fr-FR" sz="1600" b="0" kern="50">
                        <a:latin typeface="+mn-lt"/>
                        <a:ea typeface="Times New Roman"/>
                      </a:endParaRPr>
                    </a:p>
                  </a:txBody>
                  <a:tcPr marL="34925" marR="34925" marT="34925" marB="34925"/>
                </a:tc>
                <a:tc>
                  <a:txBody>
                    <a:bodyPr/>
                    <a:lstStyle/>
                    <a:p>
                      <a:pPr algn="ctr">
                        <a:spcAft>
                          <a:spcPts val="0"/>
                        </a:spcAft>
                      </a:pPr>
                      <a:r>
                        <a:rPr lang="en-GB" sz="1200" b="1" kern="50">
                          <a:latin typeface="Times New Roman"/>
                          <a:ea typeface="Times New Roman"/>
                        </a:rPr>
                        <a:t>78.6</a:t>
                      </a:r>
                      <a:endParaRPr lang="fr-FR" sz="1200" b="1" kern="50">
                        <a:latin typeface="Times New Roman"/>
                        <a:ea typeface="Times New Roman"/>
                      </a:endParaRPr>
                    </a:p>
                  </a:txBody>
                  <a:tcPr marL="34925" marR="34925" marT="34925" marB="34925"/>
                </a:tc>
                <a:tc>
                  <a:txBody>
                    <a:bodyPr/>
                    <a:lstStyle/>
                    <a:p>
                      <a:pPr algn="ctr">
                        <a:spcAft>
                          <a:spcPts val="0"/>
                        </a:spcAft>
                      </a:pPr>
                      <a:r>
                        <a:rPr lang="en-GB" sz="1200" b="1" kern="50" dirty="0">
                          <a:latin typeface="Times New Roman"/>
                          <a:ea typeface="Times New Roman"/>
                        </a:rPr>
                        <a:t>91,6</a:t>
                      </a:r>
                      <a:endParaRPr lang="fr-FR" sz="1200" b="1" kern="50" dirty="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85,1</a:t>
                      </a:r>
                      <a:endParaRPr lang="fr-FR" sz="1200" kern="5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85,3</a:t>
                      </a:r>
                      <a:endParaRPr lang="fr-FR" sz="1200" kern="50">
                        <a:latin typeface="Times New Roman"/>
                        <a:ea typeface="Times New Roman"/>
                      </a:endParaRPr>
                    </a:p>
                  </a:txBody>
                  <a:tcPr marL="34925" marR="34925" marT="34925" marB="34925"/>
                </a:tc>
              </a:tr>
              <a:tr h="370840">
                <a:tc>
                  <a:txBody>
                    <a:bodyPr/>
                    <a:lstStyle/>
                    <a:p>
                      <a:pPr>
                        <a:spcAft>
                          <a:spcPts val="0"/>
                        </a:spcAft>
                      </a:pPr>
                      <a:r>
                        <a:rPr lang="en-GB" sz="1600" b="0" kern="50">
                          <a:latin typeface="+mn-lt"/>
                          <a:ea typeface="Times New Roman"/>
                        </a:rPr>
                        <a:t>Vague quotation</a:t>
                      </a:r>
                      <a:endParaRPr lang="fr-FR" sz="1600" b="0" kern="50">
                        <a:latin typeface="+mn-lt"/>
                        <a:ea typeface="Times New Roman"/>
                      </a:endParaRPr>
                    </a:p>
                  </a:txBody>
                  <a:tcPr marL="34925" marR="34925" marT="34925" marB="34925"/>
                </a:tc>
                <a:tc>
                  <a:txBody>
                    <a:bodyPr/>
                    <a:lstStyle/>
                    <a:p>
                      <a:pPr algn="ctr">
                        <a:spcAft>
                          <a:spcPts val="0"/>
                        </a:spcAft>
                      </a:pPr>
                      <a:r>
                        <a:rPr lang="en-GB" sz="1200" b="1" kern="50">
                          <a:latin typeface="Times New Roman"/>
                          <a:ea typeface="Times New Roman"/>
                        </a:rPr>
                        <a:t>14,2</a:t>
                      </a:r>
                      <a:endParaRPr lang="fr-FR" sz="1200" b="1" kern="50">
                        <a:latin typeface="Times New Roman"/>
                        <a:ea typeface="Times New Roman"/>
                      </a:endParaRPr>
                    </a:p>
                  </a:txBody>
                  <a:tcPr marL="34925" marR="34925" marT="34925" marB="34925"/>
                </a:tc>
                <a:tc>
                  <a:txBody>
                    <a:bodyPr/>
                    <a:lstStyle/>
                    <a:p>
                      <a:pPr algn="ctr">
                        <a:spcAft>
                          <a:spcPts val="0"/>
                        </a:spcAft>
                      </a:pPr>
                      <a:r>
                        <a:rPr lang="en-GB" sz="1200" b="1" kern="50" dirty="0">
                          <a:latin typeface="Times New Roman"/>
                          <a:ea typeface="Times New Roman"/>
                        </a:rPr>
                        <a:t>7,8</a:t>
                      </a:r>
                      <a:endParaRPr lang="fr-FR" sz="1200" b="1" kern="50" dirty="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9,9</a:t>
                      </a:r>
                      <a:endParaRPr lang="fr-FR" sz="1200" kern="5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10,4</a:t>
                      </a:r>
                      <a:endParaRPr lang="fr-FR" sz="1200" kern="50">
                        <a:latin typeface="Times New Roman"/>
                        <a:ea typeface="Times New Roman"/>
                      </a:endParaRPr>
                    </a:p>
                  </a:txBody>
                  <a:tcPr marL="34925" marR="34925" marT="34925" marB="34925"/>
                </a:tc>
              </a:tr>
              <a:tr h="370840">
                <a:tc>
                  <a:txBody>
                    <a:bodyPr/>
                    <a:lstStyle/>
                    <a:p>
                      <a:pPr>
                        <a:spcAft>
                          <a:spcPts val="0"/>
                        </a:spcAft>
                      </a:pPr>
                      <a:r>
                        <a:rPr lang="en-GB" sz="1600" b="0" kern="50" dirty="0">
                          <a:latin typeface="+mn-lt"/>
                          <a:ea typeface="Times New Roman"/>
                        </a:rPr>
                        <a:t>Precise sourcing</a:t>
                      </a:r>
                      <a:endParaRPr lang="fr-FR" sz="1600" b="0" kern="50" dirty="0">
                        <a:latin typeface="+mn-lt"/>
                        <a:ea typeface="Times New Roman"/>
                      </a:endParaRPr>
                    </a:p>
                  </a:txBody>
                  <a:tcPr marL="34925" marR="34925" marT="34925" marB="34925"/>
                </a:tc>
                <a:tc>
                  <a:txBody>
                    <a:bodyPr/>
                    <a:lstStyle/>
                    <a:p>
                      <a:pPr algn="ctr">
                        <a:spcAft>
                          <a:spcPts val="0"/>
                        </a:spcAft>
                      </a:pPr>
                      <a:r>
                        <a:rPr lang="en-GB" sz="1200" b="1" kern="50" dirty="0">
                          <a:latin typeface="Times New Roman"/>
                          <a:ea typeface="Times New Roman"/>
                        </a:rPr>
                        <a:t>7,2</a:t>
                      </a:r>
                      <a:endParaRPr lang="fr-FR" sz="1200" b="1" kern="50" dirty="0">
                        <a:latin typeface="Times New Roman"/>
                        <a:ea typeface="Times New Roman"/>
                      </a:endParaRPr>
                    </a:p>
                  </a:txBody>
                  <a:tcPr marL="34925" marR="34925" marT="34925" marB="34925"/>
                </a:tc>
                <a:tc>
                  <a:txBody>
                    <a:bodyPr/>
                    <a:lstStyle/>
                    <a:p>
                      <a:pPr algn="ctr">
                        <a:spcAft>
                          <a:spcPts val="0"/>
                        </a:spcAft>
                      </a:pPr>
                      <a:r>
                        <a:rPr lang="en-GB" sz="1200" b="1" kern="50" dirty="0">
                          <a:latin typeface="Times New Roman"/>
                          <a:ea typeface="Times New Roman"/>
                        </a:rPr>
                        <a:t>0,6</a:t>
                      </a:r>
                      <a:endParaRPr lang="fr-FR" sz="1200" b="1" kern="50" dirty="0">
                        <a:latin typeface="Times New Roman"/>
                        <a:ea typeface="Times New Roman"/>
                      </a:endParaRPr>
                    </a:p>
                  </a:txBody>
                  <a:tcPr marL="34925" marR="34925" marT="34925" marB="34925"/>
                </a:tc>
                <a:tc>
                  <a:txBody>
                    <a:bodyPr/>
                    <a:lstStyle/>
                    <a:p>
                      <a:pPr algn="ctr">
                        <a:spcAft>
                          <a:spcPts val="0"/>
                        </a:spcAft>
                      </a:pPr>
                      <a:r>
                        <a:rPr lang="en-GB" sz="1200" kern="50">
                          <a:latin typeface="Times New Roman"/>
                          <a:ea typeface="Times New Roman"/>
                        </a:rPr>
                        <a:t>5</a:t>
                      </a:r>
                      <a:endParaRPr lang="fr-FR" sz="1200" kern="50">
                        <a:latin typeface="Times New Roman"/>
                        <a:ea typeface="Times New Roman"/>
                      </a:endParaRPr>
                    </a:p>
                  </a:txBody>
                  <a:tcPr marL="34925" marR="34925" marT="34925" marB="34925"/>
                </a:tc>
                <a:tc>
                  <a:txBody>
                    <a:bodyPr/>
                    <a:lstStyle/>
                    <a:p>
                      <a:pPr algn="ctr">
                        <a:spcAft>
                          <a:spcPts val="0"/>
                        </a:spcAft>
                      </a:pPr>
                      <a:r>
                        <a:rPr lang="en-GB" sz="1200" kern="50" dirty="0">
                          <a:latin typeface="Times New Roman"/>
                          <a:ea typeface="Times New Roman"/>
                        </a:rPr>
                        <a:t>4,3</a:t>
                      </a:r>
                      <a:endParaRPr lang="fr-FR" sz="1200" kern="50" dirty="0">
                        <a:latin typeface="Times New Roman"/>
                        <a:ea typeface="Times New Roman"/>
                      </a:endParaRPr>
                    </a:p>
                  </a:txBody>
                  <a:tcPr marL="34925" marR="34925" marT="34925" marB="34925"/>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b="1" dirty="0" smtClean="0"/>
              <a:t>A good </a:t>
            </a:r>
            <a:r>
              <a:rPr lang="fr-FR" sz="4000" b="1" dirty="0" err="1" smtClean="0"/>
              <a:t>deliberation</a:t>
            </a:r>
            <a:r>
              <a:rPr lang="fr-FR" sz="4000" b="1" dirty="0" smtClean="0"/>
              <a:t> … </a:t>
            </a:r>
            <a:r>
              <a:rPr lang="fr-FR" sz="4000" b="1" dirty="0" err="1" smtClean="0"/>
              <a:t>at</a:t>
            </a:r>
            <a:r>
              <a:rPr lang="fr-FR" sz="4000" b="1" dirty="0" smtClean="0"/>
              <a:t> the national (not </a:t>
            </a:r>
            <a:r>
              <a:rPr lang="fr-FR" sz="4000" b="1" dirty="0" err="1" smtClean="0"/>
              <a:t>European</a:t>
            </a:r>
            <a:r>
              <a:rPr lang="fr-FR" sz="4000" b="1" dirty="0" smtClean="0"/>
              <a:t>) </a:t>
            </a:r>
            <a:r>
              <a:rPr lang="fr-FR" sz="4000" b="1" dirty="0" err="1" smtClean="0"/>
              <a:t>level</a:t>
            </a:r>
            <a:endParaRPr lang="fr-FR" sz="4000" b="1" dirty="0"/>
          </a:p>
        </p:txBody>
      </p:sp>
      <p:sp>
        <p:nvSpPr>
          <p:cNvPr id="3" name="Espace réservé du contenu 2"/>
          <p:cNvSpPr>
            <a:spLocks noGrp="1"/>
          </p:cNvSpPr>
          <p:nvPr>
            <p:ph idx="1"/>
          </p:nvPr>
        </p:nvSpPr>
        <p:spPr/>
        <p:txBody>
          <a:bodyPr>
            <a:normAutofit fontScale="92500" lnSpcReduction="10000"/>
          </a:bodyPr>
          <a:lstStyle/>
          <a:p>
            <a:r>
              <a:rPr lang="en-GB" dirty="0" smtClean="0"/>
              <a:t>Discussions were inclusive, oriented towards the common good, informed and responsive.</a:t>
            </a:r>
          </a:p>
          <a:p>
            <a:r>
              <a:rPr lang="en-GB" dirty="0" smtClean="0"/>
              <a:t>Local framings foster the enlargement of discursive modes beyond argumentation (expression of personal stories and emotional discourses), they also tend to depoliticize the discussion. </a:t>
            </a:r>
          </a:p>
          <a:p>
            <a:r>
              <a:rPr lang="en-GB" dirty="0" smtClean="0"/>
              <a:t>On-line discussions foster constructive and informed deliberation, they do not enlarge the range of possible arguments, and fail to be more </a:t>
            </a:r>
            <a:r>
              <a:rPr lang="en-GB" dirty="0" smtClean="0"/>
              <a:t>(discursively) inclusive </a:t>
            </a:r>
            <a:r>
              <a:rPr lang="en-GB" dirty="0" smtClean="0"/>
              <a:t>than face-to-face deliberation.</a:t>
            </a:r>
          </a:p>
          <a:p>
            <a:r>
              <a:rPr lang="en-GB" dirty="0" smtClean="0"/>
              <a:t>Failure to foster a European deliberation. No cross-country deliberation, only “European” polling.</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938962"/>
          </a:xfrm>
        </p:spPr>
        <p:txBody>
          <a:bodyPr>
            <a:normAutofit fontScale="90000"/>
          </a:bodyPr>
          <a:lstStyle/>
          <a:p>
            <a:r>
              <a:rPr lang="fr-FR" dirty="0" smtClean="0"/>
              <a:t/>
            </a:r>
            <a:br>
              <a:rPr lang="fr-FR" dirty="0" smtClean="0"/>
            </a:br>
            <a:r>
              <a:rPr lang="fr-FR" sz="3100" b="1" dirty="0" smtClean="0"/>
              <a:t>III. </a:t>
            </a:r>
            <a:r>
              <a:rPr lang="fr-FR" sz="3100" b="1" dirty="0" err="1" smtClean="0"/>
              <a:t>Deliberating</a:t>
            </a:r>
            <a:r>
              <a:rPr lang="fr-FR" sz="3100" b="1" dirty="0" smtClean="0"/>
              <a:t> for </a:t>
            </a:r>
            <a:r>
              <a:rPr lang="fr-FR" sz="3100" b="1" dirty="0" err="1" smtClean="0"/>
              <a:t>nothing</a:t>
            </a:r>
            <a:r>
              <a:rPr lang="fr-FR" sz="3100" b="1" dirty="0" smtClean="0"/>
              <a:t> ? The </a:t>
            </a:r>
            <a:r>
              <a:rPr lang="fr-FR" sz="3100" b="1" dirty="0" err="1" smtClean="0"/>
              <a:t>limited</a:t>
            </a:r>
            <a:r>
              <a:rPr lang="fr-FR" sz="3100" b="1" dirty="0" smtClean="0"/>
              <a:t> impact of </a:t>
            </a:r>
            <a:r>
              <a:rPr lang="fr-FR" sz="3100" b="1" dirty="0" err="1" smtClean="0"/>
              <a:t>deliberation</a:t>
            </a:r>
            <a:r>
              <a:rPr lang="fr-FR" sz="3100" b="1" dirty="0" smtClean="0"/>
              <a:t> on </a:t>
            </a:r>
            <a:r>
              <a:rPr lang="fr-FR" sz="3100" b="1" dirty="0" err="1" smtClean="0"/>
              <a:t>regional</a:t>
            </a:r>
            <a:r>
              <a:rPr lang="fr-FR" sz="3100" b="1" dirty="0" smtClean="0"/>
              <a:t> and </a:t>
            </a:r>
            <a:r>
              <a:rPr lang="fr-FR" sz="3100" b="1" dirty="0" err="1" smtClean="0"/>
              <a:t>European</a:t>
            </a:r>
            <a:r>
              <a:rPr lang="fr-FR" sz="3100" b="1" dirty="0" smtClean="0"/>
              <a:t> public </a:t>
            </a:r>
            <a:r>
              <a:rPr lang="fr-FR" sz="3100" b="1" dirty="0" err="1" smtClean="0"/>
              <a:t>policies</a:t>
            </a:r>
            <a:endParaRPr lang="fr-FR" sz="3100" dirty="0"/>
          </a:p>
        </p:txBody>
      </p:sp>
      <p:sp>
        <p:nvSpPr>
          <p:cNvPr id="3" name="Espace réservé du contenu 2"/>
          <p:cNvSpPr>
            <a:spLocks noGrp="1"/>
          </p:cNvSpPr>
          <p:nvPr>
            <p:ph idx="1"/>
          </p:nvPr>
        </p:nvSpPr>
        <p:spPr/>
        <p:txBody>
          <a:bodyPr/>
          <a:lstStyle/>
          <a:p>
            <a:r>
              <a:rPr lang="fr-FR" sz="2400" dirty="0" err="1" smtClean="0"/>
              <a:t>Elected</a:t>
            </a:r>
            <a:r>
              <a:rPr lang="fr-FR" sz="2400" dirty="0" smtClean="0"/>
              <a:t> </a:t>
            </a:r>
            <a:r>
              <a:rPr lang="fr-FR" sz="2400" dirty="0" err="1" smtClean="0"/>
              <a:t>officials</a:t>
            </a:r>
            <a:r>
              <a:rPr lang="fr-FR" sz="2400" dirty="0" smtClean="0"/>
              <a:t> </a:t>
            </a:r>
            <a:r>
              <a:rPr lang="fr-FR" sz="2400" dirty="0" err="1" smtClean="0"/>
              <a:t>commitment</a:t>
            </a:r>
            <a:r>
              <a:rPr lang="fr-FR" sz="2400" dirty="0" smtClean="0"/>
              <a:t>: A Transparent « </a:t>
            </a:r>
            <a:r>
              <a:rPr lang="fr-FR" sz="2400" dirty="0" err="1" smtClean="0"/>
              <a:t>Cheery</a:t>
            </a:r>
            <a:r>
              <a:rPr lang="fr-FR" sz="2400" dirty="0" smtClean="0"/>
              <a:t>-</a:t>
            </a:r>
            <a:r>
              <a:rPr lang="fr-FR" sz="2400" dirty="0" err="1" smtClean="0"/>
              <a:t>picking</a:t>
            </a:r>
            <a:r>
              <a:rPr lang="fr-FR" sz="2400" dirty="0" smtClean="0"/>
              <a:t> »</a:t>
            </a:r>
          </a:p>
          <a:p>
            <a:pPr marL="273600"/>
            <a:r>
              <a:rPr lang="fr-FR" sz="2400" dirty="0" smtClean="0"/>
              <a:t>The importance of </a:t>
            </a:r>
            <a:r>
              <a:rPr lang="fr-FR" sz="2400" dirty="0" err="1" smtClean="0"/>
              <a:t>external</a:t>
            </a:r>
            <a:r>
              <a:rPr lang="fr-FR" sz="2400" dirty="0" smtClean="0"/>
              <a:t> impact for participants</a:t>
            </a:r>
          </a:p>
          <a:p>
            <a:pPr marL="273600">
              <a:buNone/>
            </a:pPr>
            <a:r>
              <a:rPr lang="en-US" sz="2400" dirty="0" smtClean="0"/>
              <a:t>	42.9% of ETM participants declared they attended to “influence decisions”</a:t>
            </a:r>
          </a:p>
          <a:p>
            <a:pPr marL="273600"/>
            <a:r>
              <a:rPr lang="en-US" sz="2400" dirty="0" smtClean="0"/>
              <a:t>But no impact on regional and European public policies 1.5 year later</a:t>
            </a:r>
            <a:endParaRPr lang="fr-FR" sz="2400" dirty="0" smtClean="0"/>
          </a:p>
          <a:p>
            <a:r>
              <a:rPr lang="en-GB" dirty="0" smtClean="0"/>
              <a:t>Deliberation and Decision: Screening proposals and emphasizing opinions</a:t>
            </a:r>
          </a:p>
          <a:p>
            <a:r>
              <a:rPr lang="en-GB" dirty="0" smtClean="0"/>
              <a:t>Lack of political support</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1480"/>
            <a:ext cx="8229600" cy="928694"/>
          </a:xfrm>
        </p:spPr>
        <p:txBody>
          <a:bodyPr/>
          <a:lstStyle/>
          <a:p>
            <a:r>
              <a:rPr lang="fr-FR" b="1" dirty="0" smtClean="0"/>
              <a:t>Conclusion</a:t>
            </a:r>
            <a:endParaRPr lang="fr-FR" b="1" dirty="0"/>
          </a:p>
        </p:txBody>
      </p:sp>
      <p:sp>
        <p:nvSpPr>
          <p:cNvPr id="3" name="Espace réservé du contenu 2"/>
          <p:cNvSpPr>
            <a:spLocks noGrp="1"/>
          </p:cNvSpPr>
          <p:nvPr>
            <p:ph idx="1"/>
          </p:nvPr>
        </p:nvSpPr>
        <p:spPr/>
        <p:txBody>
          <a:bodyPr/>
          <a:lstStyle/>
          <a:p>
            <a:r>
              <a:rPr lang="fr-FR" dirty="0" smtClean="0"/>
              <a:t>Good </a:t>
            </a:r>
            <a:r>
              <a:rPr lang="fr-FR" dirty="0" err="1" smtClean="0"/>
              <a:t>deliberative</a:t>
            </a:r>
            <a:r>
              <a:rPr lang="fr-FR" dirty="0" smtClean="0"/>
              <a:t> quality</a:t>
            </a:r>
          </a:p>
          <a:p>
            <a:endParaRPr lang="fr-FR" dirty="0" smtClean="0"/>
          </a:p>
          <a:p>
            <a:r>
              <a:rPr lang="fr-FR" dirty="0" err="1" smtClean="0"/>
              <a:t>Failure</a:t>
            </a:r>
            <a:r>
              <a:rPr lang="fr-FR" dirty="0" smtClean="0"/>
              <a:t> to </a:t>
            </a:r>
            <a:r>
              <a:rPr lang="fr-FR" dirty="0" err="1" smtClean="0"/>
              <a:t>foster</a:t>
            </a:r>
            <a:r>
              <a:rPr lang="fr-FR" dirty="0" smtClean="0"/>
              <a:t> a </a:t>
            </a:r>
            <a:r>
              <a:rPr lang="fr-FR" dirty="0" err="1" smtClean="0"/>
              <a:t>European</a:t>
            </a:r>
            <a:r>
              <a:rPr lang="fr-FR" dirty="0" smtClean="0"/>
              <a:t> </a:t>
            </a:r>
            <a:r>
              <a:rPr lang="fr-FR" dirty="0" err="1" smtClean="0"/>
              <a:t>deliberation</a:t>
            </a:r>
            <a:endParaRPr lang="fr-FR" dirty="0" smtClean="0"/>
          </a:p>
          <a:p>
            <a:endParaRPr lang="fr-FR" dirty="0" smtClean="0"/>
          </a:p>
          <a:p>
            <a:r>
              <a:rPr lang="fr-FR" dirty="0" smtClean="0"/>
              <a:t>No impact on public </a:t>
            </a:r>
            <a:r>
              <a:rPr lang="fr-FR" dirty="0" err="1" smtClean="0"/>
              <a:t>policies</a:t>
            </a:r>
            <a:endParaRPr lang="fr-FR" dirty="0" smtClean="0"/>
          </a:p>
          <a:p>
            <a:endParaRPr lang="fr-FR" dirty="0" smtClean="0"/>
          </a:p>
          <a:p>
            <a:r>
              <a:rPr lang="fr-FR" dirty="0" err="1" smtClean="0"/>
              <a:t>Deliberating</a:t>
            </a:r>
            <a:r>
              <a:rPr lang="fr-FR" dirty="0" smtClean="0"/>
              <a:t> for </a:t>
            </a:r>
            <a:r>
              <a:rPr lang="fr-FR" dirty="0" err="1" smtClean="0"/>
              <a:t>what</a:t>
            </a:r>
            <a:r>
              <a:rPr lang="fr-FR" dirty="0" smtClean="0"/>
              <a:t> ? </a:t>
            </a:r>
            <a:r>
              <a:rPr lang="fr-FR" dirty="0" err="1" smtClean="0"/>
              <a:t>Improved</a:t>
            </a:r>
            <a:r>
              <a:rPr lang="fr-FR" dirty="0" smtClean="0"/>
              <a:t> </a:t>
            </a:r>
            <a:r>
              <a:rPr lang="fr-FR" dirty="0" err="1" smtClean="0"/>
              <a:t>competence</a:t>
            </a:r>
            <a:r>
              <a:rPr lang="fr-FR" dirty="0" smtClean="0"/>
              <a:t> and </a:t>
            </a:r>
            <a:r>
              <a:rPr lang="fr-FR" dirty="0" err="1" smtClean="0"/>
              <a:t>cynicism</a:t>
            </a:r>
            <a:r>
              <a:rPr lang="fr-FR" dirty="0" smtClean="0"/>
              <a:t>. The </a:t>
            </a:r>
            <a:r>
              <a:rPr lang="fr-FR" dirty="0" err="1" smtClean="0"/>
              <a:t>risks</a:t>
            </a:r>
            <a:r>
              <a:rPr lang="fr-FR" dirty="0" smtClean="0"/>
              <a:t> of </a:t>
            </a:r>
            <a:r>
              <a:rPr lang="fr-FR" dirty="0" err="1" smtClean="0"/>
              <a:t>democratic</a:t>
            </a:r>
            <a:r>
              <a:rPr lang="fr-FR" dirty="0" smtClean="0"/>
              <a:t> </a:t>
            </a:r>
            <a:r>
              <a:rPr lang="fr-FR" dirty="0" err="1" smtClean="0"/>
              <a:t>experimentalism</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924712"/>
          </a:xfrm>
        </p:spPr>
        <p:txBody>
          <a:bodyPr/>
          <a:lstStyle/>
          <a:p>
            <a:r>
              <a:rPr lang="fr-FR" b="1" dirty="0" smtClean="0"/>
              <a:t>Introduction</a:t>
            </a:r>
            <a:endParaRPr lang="fr-FR" b="1" dirty="0"/>
          </a:p>
        </p:txBody>
      </p:sp>
      <p:sp>
        <p:nvSpPr>
          <p:cNvPr id="3" name="Espace réservé du contenu 2"/>
          <p:cNvSpPr>
            <a:spLocks noGrp="1"/>
          </p:cNvSpPr>
          <p:nvPr>
            <p:ph idx="1"/>
          </p:nvPr>
        </p:nvSpPr>
        <p:spPr>
          <a:xfrm>
            <a:off x="457200" y="1844824"/>
            <a:ext cx="8229600" cy="4479776"/>
          </a:xfrm>
        </p:spPr>
        <p:txBody>
          <a:bodyPr/>
          <a:lstStyle/>
          <a:p>
            <a:r>
              <a:rPr lang="fr-FR" dirty="0" smtClean="0"/>
              <a:t> </a:t>
            </a:r>
            <a:r>
              <a:rPr lang="fr-FR" dirty="0" err="1" smtClean="0"/>
              <a:t>Broader</a:t>
            </a:r>
            <a:r>
              <a:rPr lang="fr-FR" dirty="0" smtClean="0"/>
              <a:t> </a:t>
            </a:r>
            <a:r>
              <a:rPr lang="fr-FR" dirty="0" err="1" smtClean="0"/>
              <a:t>research</a:t>
            </a:r>
            <a:r>
              <a:rPr lang="fr-FR" dirty="0" smtClean="0"/>
              <a:t> </a:t>
            </a:r>
            <a:r>
              <a:rPr lang="fr-FR" dirty="0" err="1" smtClean="0"/>
              <a:t>project</a:t>
            </a:r>
            <a:r>
              <a:rPr lang="fr-FR" dirty="0" smtClean="0"/>
              <a:t> </a:t>
            </a:r>
            <a:r>
              <a:rPr lang="fr-FR" dirty="0" err="1" smtClean="0"/>
              <a:t>financed</a:t>
            </a:r>
            <a:r>
              <a:rPr lang="fr-FR" dirty="0" smtClean="0"/>
              <a:t> by the French </a:t>
            </a:r>
            <a:r>
              <a:rPr lang="fr-FR" dirty="0" err="1" smtClean="0"/>
              <a:t>ministry</a:t>
            </a:r>
            <a:r>
              <a:rPr lang="fr-FR" dirty="0" smtClean="0"/>
              <a:t> of the </a:t>
            </a:r>
            <a:r>
              <a:rPr lang="fr-FR" dirty="0" err="1" smtClean="0"/>
              <a:t>environment</a:t>
            </a:r>
            <a:r>
              <a:rPr lang="fr-FR" dirty="0" smtClean="0"/>
              <a:t>, </a:t>
            </a:r>
            <a:r>
              <a:rPr lang="fr-FR" dirty="0" err="1" smtClean="0"/>
              <a:t>aimed</a:t>
            </a:r>
            <a:r>
              <a:rPr lang="fr-FR" dirty="0" smtClean="0"/>
              <a:t> </a:t>
            </a:r>
            <a:r>
              <a:rPr lang="fr-FR" dirty="0" err="1" smtClean="0"/>
              <a:t>at</a:t>
            </a:r>
            <a:r>
              <a:rPr lang="fr-FR" dirty="0" smtClean="0"/>
              <a:t> </a:t>
            </a:r>
            <a:r>
              <a:rPr lang="fr-FR" dirty="0" err="1" smtClean="0"/>
              <a:t>comparing</a:t>
            </a:r>
            <a:r>
              <a:rPr lang="fr-FR" dirty="0" smtClean="0"/>
              <a:t> the respective </a:t>
            </a:r>
            <a:r>
              <a:rPr lang="fr-FR" dirty="0" err="1" smtClean="0"/>
              <a:t>virtues</a:t>
            </a:r>
            <a:r>
              <a:rPr lang="fr-FR" dirty="0" smtClean="0"/>
              <a:t> of on-line and F2F participation</a:t>
            </a:r>
          </a:p>
          <a:p>
            <a:r>
              <a:rPr lang="fr-FR" dirty="0" err="1" smtClean="0"/>
              <a:t>Theoretical</a:t>
            </a:r>
            <a:r>
              <a:rPr lang="fr-FR" dirty="0" smtClean="0"/>
              <a:t> </a:t>
            </a:r>
            <a:r>
              <a:rPr lang="fr-FR" dirty="0" err="1" smtClean="0"/>
              <a:t>framework</a:t>
            </a:r>
            <a:r>
              <a:rPr lang="fr-FR" dirty="0" smtClean="0"/>
              <a:t>: </a:t>
            </a:r>
            <a:r>
              <a:rPr lang="fr-FR" dirty="0" err="1" smtClean="0"/>
              <a:t>confronting</a:t>
            </a:r>
            <a:r>
              <a:rPr lang="fr-FR" dirty="0" smtClean="0"/>
              <a:t> Deleuze and </a:t>
            </a:r>
            <a:r>
              <a:rPr lang="fr-FR" dirty="0" err="1" smtClean="0"/>
              <a:t>Latour</a:t>
            </a:r>
            <a:r>
              <a:rPr lang="fr-FR" dirty="0" smtClean="0"/>
              <a:t> </a:t>
            </a:r>
            <a:r>
              <a:rPr lang="fr-FR" dirty="0" err="1" smtClean="0"/>
              <a:t>theories</a:t>
            </a:r>
            <a:r>
              <a:rPr lang="fr-FR" dirty="0" smtClean="0"/>
              <a:t> to the </a:t>
            </a:r>
            <a:r>
              <a:rPr lang="fr-FR" dirty="0" err="1" smtClean="0"/>
              <a:t>deliberative</a:t>
            </a:r>
            <a:r>
              <a:rPr lang="fr-FR" dirty="0" smtClean="0"/>
              <a:t> </a:t>
            </a:r>
            <a:r>
              <a:rPr lang="fr-FR" dirty="0" err="1" smtClean="0"/>
              <a:t>turn</a:t>
            </a:r>
            <a:endParaRPr lang="fr-FR" dirty="0" smtClean="0"/>
          </a:p>
          <a:p>
            <a:r>
              <a:rPr lang="fr-FR" dirty="0" smtClean="0"/>
              <a:t>Focus </a:t>
            </a:r>
            <a:r>
              <a:rPr lang="fr-FR" dirty="0" err="1" smtClean="0"/>
              <a:t>here</a:t>
            </a:r>
            <a:r>
              <a:rPr lang="fr-FR" dirty="0" smtClean="0"/>
              <a:t> on the </a:t>
            </a:r>
            <a:r>
              <a:rPr lang="fr-FR" dirty="0" err="1" smtClean="0"/>
              <a:t>Ideal</a:t>
            </a:r>
            <a:r>
              <a:rPr lang="fr-FR" dirty="0" smtClean="0"/>
              <a:t>-EU case-</a:t>
            </a:r>
            <a:r>
              <a:rPr lang="fr-FR" dirty="0" err="1" smtClean="0"/>
              <a:t>study</a:t>
            </a:r>
            <a:endParaRPr lang="fr-FR" dirty="0" smtClean="0"/>
          </a:p>
          <a:p>
            <a:r>
              <a:rPr lang="fr-FR" dirty="0" smtClean="0"/>
              <a:t>Main </a:t>
            </a:r>
            <a:r>
              <a:rPr lang="fr-FR" dirty="0" err="1" smtClean="0"/>
              <a:t>research</a:t>
            </a:r>
            <a:r>
              <a:rPr lang="fr-FR" dirty="0" smtClean="0"/>
              <a:t> questions in </a:t>
            </a:r>
            <a:r>
              <a:rPr lang="fr-FR" dirty="0" err="1" smtClean="0"/>
              <a:t>this</a:t>
            </a:r>
            <a:r>
              <a:rPr lang="fr-FR" dirty="0" smtClean="0"/>
              <a:t> </a:t>
            </a:r>
            <a:r>
              <a:rPr lang="fr-FR" dirty="0" err="1" smtClean="0"/>
              <a:t>paper</a:t>
            </a:r>
            <a:r>
              <a:rPr lang="fr-FR" dirty="0" smtClean="0"/>
              <a:t>: </a:t>
            </a:r>
            <a:r>
              <a:rPr lang="fr-FR" dirty="0" err="1" smtClean="0"/>
              <a:t>What</a:t>
            </a:r>
            <a:r>
              <a:rPr lang="fr-FR" dirty="0" smtClean="0"/>
              <a:t> is the quality of </a:t>
            </a:r>
            <a:r>
              <a:rPr lang="fr-FR" dirty="0" err="1" smtClean="0"/>
              <a:t>deliberation</a:t>
            </a:r>
            <a:r>
              <a:rPr lang="fr-FR" dirty="0" smtClean="0"/>
              <a:t> </a:t>
            </a:r>
            <a:r>
              <a:rPr lang="fr-FR" dirty="0" err="1" smtClean="0"/>
              <a:t>among</a:t>
            </a:r>
            <a:r>
              <a:rPr lang="fr-FR" dirty="0" smtClean="0"/>
              <a:t> </a:t>
            </a:r>
            <a:r>
              <a:rPr lang="fr-FR" dirty="0" err="1" smtClean="0"/>
              <a:t>ordinary</a:t>
            </a:r>
            <a:r>
              <a:rPr lang="fr-FR" dirty="0" smtClean="0"/>
              <a:t> </a:t>
            </a:r>
            <a:r>
              <a:rPr lang="fr-FR" dirty="0" err="1" smtClean="0"/>
              <a:t>citizens</a:t>
            </a:r>
            <a:r>
              <a:rPr lang="fr-FR" dirty="0" smtClean="0"/>
              <a:t> ? Is it </a:t>
            </a:r>
            <a:r>
              <a:rPr lang="fr-FR" dirty="0" err="1" smtClean="0"/>
              <a:t>better</a:t>
            </a:r>
            <a:r>
              <a:rPr lang="fr-FR" dirty="0" smtClean="0"/>
              <a:t> face-to-face or on-line ? </a:t>
            </a:r>
            <a:r>
              <a:rPr lang="fr-FR" dirty="0" err="1" smtClean="0"/>
              <a:t>What</a:t>
            </a:r>
            <a:r>
              <a:rPr lang="fr-FR" dirty="0" smtClean="0"/>
              <a:t> is the impact of the technical </a:t>
            </a:r>
            <a:r>
              <a:rPr lang="fr-FR" dirty="0" err="1" smtClean="0"/>
              <a:t>device</a:t>
            </a:r>
            <a:r>
              <a:rPr lang="fr-FR" dirty="0" smtClean="0"/>
              <a:t> on the quality of </a:t>
            </a:r>
            <a:r>
              <a:rPr lang="fr-FR" dirty="0" err="1" smtClean="0"/>
              <a:t>deliberation</a:t>
            </a:r>
            <a:r>
              <a:rPr lang="fr-FR" dirty="0" smtClean="0"/>
              <a:t> ?</a:t>
            </a:r>
          </a:p>
          <a:p>
            <a:pPr>
              <a:buNone/>
            </a:pPr>
            <a:endParaRPr lang="fr-F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936104"/>
          </a:xfrm>
        </p:spPr>
        <p:txBody>
          <a:bodyPr>
            <a:normAutofit/>
          </a:bodyPr>
          <a:lstStyle/>
          <a:p>
            <a:r>
              <a:rPr lang="fr-FR" b="1" dirty="0" err="1" smtClean="0"/>
              <a:t>Methodology</a:t>
            </a:r>
            <a:endParaRPr lang="fr-FR" b="1" dirty="0"/>
          </a:p>
        </p:txBody>
      </p:sp>
      <p:sp>
        <p:nvSpPr>
          <p:cNvPr id="3" name="Espace réservé du contenu 2"/>
          <p:cNvSpPr>
            <a:spLocks noGrp="1"/>
          </p:cNvSpPr>
          <p:nvPr>
            <p:ph idx="1"/>
          </p:nvPr>
        </p:nvSpPr>
        <p:spPr>
          <a:xfrm>
            <a:off x="457200" y="1484784"/>
            <a:ext cx="8229600" cy="4839816"/>
          </a:xfrm>
        </p:spPr>
        <p:txBody>
          <a:bodyPr>
            <a:normAutofit fontScale="85000" lnSpcReduction="20000"/>
          </a:bodyPr>
          <a:lstStyle/>
          <a:p>
            <a:r>
              <a:rPr lang="fr-FR" sz="3000" dirty="0" smtClean="0"/>
              <a:t>Direct observation of the e-</a:t>
            </a:r>
            <a:r>
              <a:rPr lang="fr-FR" sz="3000" dirty="0" err="1" smtClean="0"/>
              <a:t>town</a:t>
            </a:r>
            <a:r>
              <a:rPr lang="fr-FR" sz="3000" dirty="0" smtClean="0"/>
              <a:t> meeting</a:t>
            </a:r>
          </a:p>
          <a:p>
            <a:endParaRPr lang="fr-FR" sz="3000" dirty="0" smtClean="0"/>
          </a:p>
          <a:p>
            <a:r>
              <a:rPr lang="fr-FR" sz="3000" dirty="0" smtClean="0"/>
              <a:t>Interviews </a:t>
            </a:r>
            <a:r>
              <a:rPr lang="fr-FR" sz="3000" dirty="0" err="1" smtClean="0"/>
              <a:t>with</a:t>
            </a:r>
            <a:r>
              <a:rPr lang="fr-FR" sz="3000" dirty="0" smtClean="0"/>
              <a:t> participants and </a:t>
            </a:r>
            <a:r>
              <a:rPr lang="fr-FR" sz="3000" dirty="0" err="1" smtClean="0"/>
              <a:t>organizers</a:t>
            </a:r>
            <a:endParaRPr lang="fr-FR" sz="3000" dirty="0" smtClean="0"/>
          </a:p>
          <a:p>
            <a:endParaRPr lang="fr-FR" sz="3000" dirty="0" smtClean="0"/>
          </a:p>
          <a:p>
            <a:r>
              <a:rPr lang="fr-FR" sz="3000" dirty="0" smtClean="0"/>
              <a:t>Survey </a:t>
            </a:r>
            <a:r>
              <a:rPr lang="fr-FR" sz="3000" dirty="0" err="1" smtClean="0"/>
              <a:t>submitted</a:t>
            </a:r>
            <a:r>
              <a:rPr lang="fr-FR" sz="3000" dirty="0" smtClean="0"/>
              <a:t> to all French participants</a:t>
            </a:r>
          </a:p>
          <a:p>
            <a:endParaRPr lang="fr-FR" sz="3000" dirty="0" smtClean="0"/>
          </a:p>
          <a:p>
            <a:r>
              <a:rPr lang="fr-FR" sz="3000" dirty="0" err="1" smtClean="0"/>
              <a:t>Coding</a:t>
            </a:r>
            <a:r>
              <a:rPr lang="fr-FR" sz="3000" dirty="0" smtClean="0"/>
              <a:t> and content </a:t>
            </a:r>
            <a:r>
              <a:rPr lang="fr-FR" sz="3000" dirty="0" err="1" smtClean="0"/>
              <a:t>analysis</a:t>
            </a:r>
            <a:r>
              <a:rPr lang="fr-FR" sz="3000" dirty="0" smtClean="0"/>
              <a:t> of on-line and face-to-face discussions:</a:t>
            </a:r>
          </a:p>
          <a:p>
            <a:endParaRPr lang="fr-FR" sz="1400" dirty="0" smtClean="0"/>
          </a:p>
          <a:p>
            <a:pPr lvl="1">
              <a:buFont typeface="Arial" pitchFamily="34" charset="0"/>
              <a:buChar char="•"/>
            </a:pPr>
            <a:r>
              <a:rPr lang="fr-FR" sz="2800" dirty="0" smtClean="0"/>
              <a:t>40 </a:t>
            </a:r>
            <a:r>
              <a:rPr lang="fr-FR" sz="2800" dirty="0" err="1" smtClean="0"/>
              <a:t>randomly</a:t>
            </a:r>
            <a:r>
              <a:rPr lang="fr-FR" sz="2800" dirty="0" smtClean="0"/>
              <a:t> </a:t>
            </a:r>
            <a:r>
              <a:rPr lang="fr-FR" sz="2800" dirty="0" err="1" smtClean="0"/>
              <a:t>selected</a:t>
            </a:r>
            <a:r>
              <a:rPr lang="fr-FR" sz="2800" dirty="0" smtClean="0"/>
              <a:t> on-line discussion threads (30% of total) </a:t>
            </a:r>
            <a:r>
              <a:rPr lang="fr-FR" sz="2800" dirty="0" err="1" smtClean="0"/>
              <a:t>were</a:t>
            </a:r>
            <a:r>
              <a:rPr lang="fr-FR" sz="2800" dirty="0" smtClean="0"/>
              <a:t> </a:t>
            </a:r>
            <a:r>
              <a:rPr lang="fr-FR" sz="2800" dirty="0" err="1" smtClean="0"/>
              <a:t>coded</a:t>
            </a:r>
            <a:r>
              <a:rPr lang="fr-FR" sz="2800" dirty="0" smtClean="0"/>
              <a:t> – i.e. 467 messages</a:t>
            </a:r>
          </a:p>
          <a:p>
            <a:pPr lvl="1">
              <a:buFont typeface="Arial" pitchFamily="34" charset="0"/>
              <a:buChar char="•"/>
            </a:pPr>
            <a:r>
              <a:rPr lang="fr-FR" sz="2800" dirty="0" smtClean="0"/>
              <a:t>3 session of 60 minutes face-to-face discussions </a:t>
            </a:r>
            <a:r>
              <a:rPr lang="fr-FR" sz="2800" dirty="0" err="1" smtClean="0"/>
              <a:t>were</a:t>
            </a:r>
            <a:r>
              <a:rPr lang="fr-FR" sz="2800" dirty="0" smtClean="0"/>
              <a:t> </a:t>
            </a:r>
            <a:r>
              <a:rPr lang="fr-FR" sz="2800" dirty="0" err="1" smtClean="0"/>
              <a:t>coded</a:t>
            </a:r>
            <a:r>
              <a:rPr lang="fr-FR" sz="2800" dirty="0" smtClean="0"/>
              <a:t> – i.e. 167 interventions</a:t>
            </a:r>
          </a:p>
          <a:p>
            <a:pPr lvl="1">
              <a:buFont typeface="Arial" pitchFamily="34" charset="0"/>
              <a:buChar char="•"/>
            </a:pPr>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938962"/>
          </a:xfrm>
        </p:spPr>
        <p:txBody>
          <a:bodyPr/>
          <a:lstStyle/>
          <a:p>
            <a:r>
              <a:rPr lang="fr-FR" b="1" dirty="0" err="1" smtClean="0"/>
              <a:t>Presentation</a:t>
            </a:r>
            <a:r>
              <a:rPr lang="fr-FR" b="1" dirty="0" smtClean="0"/>
              <a:t> </a:t>
            </a:r>
            <a:r>
              <a:rPr lang="fr-FR" b="1" dirty="0" err="1" smtClean="0"/>
              <a:t>outline</a:t>
            </a:r>
            <a:endParaRPr lang="fr-FR" b="1" dirty="0"/>
          </a:p>
        </p:txBody>
      </p:sp>
      <p:sp>
        <p:nvSpPr>
          <p:cNvPr id="3" name="Espace réservé du contenu 2"/>
          <p:cNvSpPr>
            <a:spLocks noGrp="1"/>
          </p:cNvSpPr>
          <p:nvPr>
            <p:ph idx="1"/>
          </p:nvPr>
        </p:nvSpPr>
        <p:spPr/>
        <p:txBody>
          <a:bodyPr>
            <a:normAutofit lnSpcReduction="10000"/>
          </a:bodyPr>
          <a:lstStyle/>
          <a:p>
            <a:pPr marL="514350" indent="-514350">
              <a:buFont typeface="+mj-lt"/>
              <a:buAutoNum type="arabicPeriod"/>
            </a:pPr>
            <a:endParaRPr lang="fr-FR" dirty="0" smtClean="0"/>
          </a:p>
          <a:p>
            <a:pPr marL="514350" indent="-514350">
              <a:buFont typeface="+mj-lt"/>
              <a:buAutoNum type="arabicPeriod"/>
            </a:pPr>
            <a:r>
              <a:rPr lang="fr-FR" dirty="0" smtClean="0"/>
              <a:t>The </a:t>
            </a:r>
            <a:r>
              <a:rPr lang="fr-FR" dirty="0" err="1" smtClean="0"/>
              <a:t>Ideal</a:t>
            </a:r>
            <a:r>
              <a:rPr lang="fr-FR" dirty="0" smtClean="0"/>
              <a:t>-EU </a:t>
            </a:r>
            <a:r>
              <a:rPr lang="fr-FR" dirty="0" err="1" smtClean="0"/>
              <a:t>project</a:t>
            </a:r>
            <a:r>
              <a:rPr lang="fr-FR" dirty="0" smtClean="0"/>
              <a:t>: </a:t>
            </a:r>
            <a:r>
              <a:rPr lang="fr-FR" dirty="0" err="1" smtClean="0"/>
              <a:t>towards</a:t>
            </a:r>
            <a:r>
              <a:rPr lang="fr-FR" dirty="0" smtClean="0"/>
              <a:t> a </a:t>
            </a:r>
            <a:r>
              <a:rPr lang="fr-FR" dirty="0" err="1" smtClean="0"/>
              <a:t>European</a:t>
            </a:r>
            <a:r>
              <a:rPr lang="fr-FR" dirty="0" smtClean="0"/>
              <a:t> </a:t>
            </a:r>
            <a:r>
              <a:rPr lang="fr-FR" dirty="0" err="1" smtClean="0"/>
              <a:t>deliberation</a:t>
            </a:r>
            <a:r>
              <a:rPr lang="fr-FR" dirty="0" smtClean="0"/>
              <a:t> ?</a:t>
            </a:r>
          </a:p>
          <a:p>
            <a:pPr marL="514350" indent="-514350">
              <a:buFont typeface="+mj-lt"/>
              <a:buAutoNum type="arabicPeriod"/>
            </a:pPr>
            <a:endParaRPr lang="fr-FR" dirty="0" smtClean="0"/>
          </a:p>
          <a:p>
            <a:pPr marL="514350" indent="-514350">
              <a:buFont typeface="+mj-lt"/>
              <a:buAutoNum type="arabicPeriod"/>
            </a:pPr>
            <a:r>
              <a:rPr lang="fr-FR" dirty="0" smtClean="0"/>
              <a:t>The quality of on-line and face-to-face </a:t>
            </a:r>
            <a:r>
              <a:rPr lang="fr-FR" dirty="0" err="1" smtClean="0"/>
              <a:t>deliberation</a:t>
            </a:r>
            <a:r>
              <a:rPr lang="fr-FR" dirty="0" smtClean="0"/>
              <a:t> in the </a:t>
            </a:r>
            <a:r>
              <a:rPr lang="fr-FR" dirty="0" err="1" smtClean="0"/>
              <a:t>Ideal</a:t>
            </a:r>
            <a:r>
              <a:rPr lang="fr-FR" dirty="0" smtClean="0"/>
              <a:t>-EU </a:t>
            </a:r>
            <a:r>
              <a:rPr lang="fr-FR" dirty="0" err="1" smtClean="0"/>
              <a:t>project</a:t>
            </a:r>
            <a:endParaRPr lang="fr-FR" dirty="0" smtClean="0"/>
          </a:p>
          <a:p>
            <a:pPr marL="514350" indent="-514350">
              <a:buFont typeface="+mj-lt"/>
              <a:buAutoNum type="arabicPeriod"/>
            </a:pPr>
            <a:endParaRPr lang="fr-FR" dirty="0" smtClean="0"/>
          </a:p>
          <a:p>
            <a:pPr marL="514350" indent="-514350">
              <a:buFont typeface="+mj-lt"/>
              <a:buAutoNum type="arabicPeriod"/>
            </a:pPr>
            <a:r>
              <a:rPr lang="fr-FR" dirty="0" err="1" smtClean="0"/>
              <a:t>Deliberating</a:t>
            </a:r>
            <a:r>
              <a:rPr lang="fr-FR" dirty="0" smtClean="0"/>
              <a:t> for </a:t>
            </a:r>
            <a:r>
              <a:rPr lang="fr-FR" dirty="0" err="1" smtClean="0"/>
              <a:t>nothing</a:t>
            </a:r>
            <a:r>
              <a:rPr lang="fr-FR" dirty="0" smtClean="0"/>
              <a:t> ? The </a:t>
            </a:r>
            <a:r>
              <a:rPr lang="fr-FR" dirty="0" err="1" smtClean="0"/>
              <a:t>limited</a:t>
            </a:r>
            <a:r>
              <a:rPr lang="fr-FR" dirty="0" smtClean="0"/>
              <a:t> impact of </a:t>
            </a:r>
            <a:r>
              <a:rPr lang="fr-FR" dirty="0" err="1" smtClean="0"/>
              <a:t>deliberation</a:t>
            </a:r>
            <a:r>
              <a:rPr lang="fr-FR" dirty="0" smtClean="0"/>
              <a:t> on </a:t>
            </a:r>
            <a:r>
              <a:rPr lang="fr-FR" dirty="0" err="1" smtClean="0"/>
              <a:t>regional</a:t>
            </a:r>
            <a:r>
              <a:rPr lang="fr-FR" dirty="0" smtClean="0"/>
              <a:t> and </a:t>
            </a:r>
            <a:r>
              <a:rPr lang="fr-FR" dirty="0" err="1" smtClean="0"/>
              <a:t>European</a:t>
            </a:r>
            <a:r>
              <a:rPr lang="fr-FR" dirty="0" smtClean="0"/>
              <a:t> public </a:t>
            </a:r>
            <a:r>
              <a:rPr lang="fr-FR" dirty="0" err="1" smtClean="0"/>
              <a:t>policies</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b="1" dirty="0" smtClean="0"/>
              <a:t>I. </a:t>
            </a:r>
            <a:r>
              <a:rPr lang="fr-FR" sz="4400" b="1" dirty="0" smtClean="0"/>
              <a:t>The </a:t>
            </a:r>
            <a:r>
              <a:rPr lang="fr-FR" sz="4400" b="1" dirty="0" err="1" smtClean="0"/>
              <a:t>Ideal</a:t>
            </a:r>
            <a:r>
              <a:rPr lang="fr-FR" sz="4400" b="1" dirty="0" smtClean="0"/>
              <a:t>-EU </a:t>
            </a:r>
            <a:r>
              <a:rPr lang="fr-FR" sz="4400" b="1" dirty="0" err="1" smtClean="0"/>
              <a:t>project</a:t>
            </a:r>
            <a:r>
              <a:rPr lang="fr-FR" sz="4400" b="1" dirty="0" smtClean="0"/>
              <a:t>: </a:t>
            </a:r>
            <a:r>
              <a:rPr lang="fr-FR" sz="4400" b="1" dirty="0" err="1" smtClean="0"/>
              <a:t>towards</a:t>
            </a:r>
            <a:r>
              <a:rPr lang="fr-FR" sz="4400" b="1" dirty="0" smtClean="0"/>
              <a:t> a </a:t>
            </a:r>
            <a:r>
              <a:rPr lang="fr-FR" sz="4400" b="1" dirty="0" err="1" smtClean="0"/>
              <a:t>European</a:t>
            </a:r>
            <a:r>
              <a:rPr lang="fr-FR" sz="4400" b="1" dirty="0" smtClean="0"/>
              <a:t> </a:t>
            </a:r>
            <a:r>
              <a:rPr lang="fr-FR" sz="4400" b="1" dirty="0" err="1" smtClean="0"/>
              <a:t>deliberation</a:t>
            </a:r>
            <a:r>
              <a:rPr lang="fr-FR" sz="4400" b="1" dirty="0" smtClean="0"/>
              <a:t> ?</a:t>
            </a:r>
            <a:endParaRPr lang="fr-FR" sz="4400" b="1" dirty="0"/>
          </a:p>
        </p:txBody>
      </p:sp>
      <p:sp>
        <p:nvSpPr>
          <p:cNvPr id="3" name="Espace réservé du contenu 2"/>
          <p:cNvSpPr>
            <a:spLocks noGrp="1"/>
          </p:cNvSpPr>
          <p:nvPr>
            <p:ph idx="1"/>
          </p:nvPr>
        </p:nvSpPr>
        <p:spPr/>
        <p:txBody>
          <a:bodyPr>
            <a:normAutofit/>
          </a:bodyPr>
          <a:lstStyle/>
          <a:p>
            <a:pPr marL="457200" indent="-457200" algn="just">
              <a:spcBef>
                <a:spcPts val="580"/>
              </a:spcBef>
              <a:defRPr/>
            </a:pPr>
            <a:endParaRPr lang="fr-FR" sz="2800" b="1" dirty="0" smtClean="0"/>
          </a:p>
          <a:p>
            <a:pPr marL="457200" indent="-457200" algn="just">
              <a:spcBef>
                <a:spcPts val="580"/>
              </a:spcBef>
              <a:defRPr/>
            </a:pPr>
            <a:r>
              <a:rPr lang="fr-FR" sz="3000" b="1" dirty="0" smtClean="0"/>
              <a:t>Project </a:t>
            </a:r>
            <a:r>
              <a:rPr lang="fr-FR" sz="3000" b="1" dirty="0" err="1" smtClean="0"/>
              <a:t>Genesis</a:t>
            </a:r>
            <a:endParaRPr lang="fr-FR" sz="3000" b="1" dirty="0" smtClean="0"/>
          </a:p>
          <a:p>
            <a:pPr marL="457200" indent="-457200" algn="just">
              <a:spcBef>
                <a:spcPts val="580"/>
              </a:spcBef>
              <a:buNone/>
              <a:defRPr/>
            </a:pPr>
            <a:endParaRPr lang="fr-FR" sz="1000" b="1" dirty="0" smtClean="0"/>
          </a:p>
          <a:p>
            <a:pPr marL="365760" lvl="1" indent="-457200" algn="just">
              <a:spcBef>
                <a:spcPts val="580"/>
              </a:spcBef>
              <a:defRPr/>
            </a:pPr>
            <a:r>
              <a:rPr lang="fr-FR" dirty="0" err="1" smtClean="0"/>
              <a:t>Funded</a:t>
            </a:r>
            <a:r>
              <a:rPr lang="fr-FR" dirty="0" smtClean="0"/>
              <a:t> by the </a:t>
            </a:r>
            <a:r>
              <a:rPr lang="fr-FR" dirty="0" err="1" smtClean="0"/>
              <a:t>European</a:t>
            </a:r>
            <a:r>
              <a:rPr lang="fr-FR" dirty="0" smtClean="0"/>
              <a:t> Commission</a:t>
            </a:r>
          </a:p>
          <a:p>
            <a:pPr marL="365760" lvl="1" indent="-457200" algn="just">
              <a:spcBef>
                <a:spcPts val="580"/>
              </a:spcBef>
              <a:defRPr/>
            </a:pPr>
            <a:r>
              <a:rPr lang="fr-FR" dirty="0" err="1" smtClean="0"/>
              <a:t>Replication</a:t>
            </a:r>
            <a:r>
              <a:rPr lang="fr-FR" dirty="0" smtClean="0"/>
              <a:t> of the </a:t>
            </a:r>
            <a:r>
              <a:rPr lang="fr-FR" i="1" dirty="0" err="1" smtClean="0"/>
              <a:t>21st</a:t>
            </a:r>
            <a:r>
              <a:rPr lang="fr-FR" i="1" dirty="0" smtClean="0"/>
              <a:t> Century </a:t>
            </a:r>
            <a:r>
              <a:rPr lang="fr-FR" i="1" dirty="0" err="1" smtClean="0"/>
              <a:t>Town</a:t>
            </a:r>
            <a:r>
              <a:rPr lang="fr-FR" i="1" dirty="0" smtClean="0"/>
              <a:t> Meeting</a:t>
            </a:r>
            <a:r>
              <a:rPr lang="fr-FR" dirty="0" smtClean="0"/>
              <a:t> of </a:t>
            </a:r>
            <a:r>
              <a:rPr lang="fr-FR" dirty="0" err="1" smtClean="0"/>
              <a:t>America</a:t>
            </a:r>
            <a:r>
              <a:rPr lang="fr-FR" dirty="0" smtClean="0"/>
              <a:t> </a:t>
            </a:r>
            <a:r>
              <a:rPr lang="fr-FR" dirty="0" err="1" smtClean="0"/>
              <a:t>Speaks</a:t>
            </a:r>
            <a:r>
              <a:rPr lang="fr-FR" dirty="0" smtClean="0"/>
              <a:t>. </a:t>
            </a:r>
          </a:p>
          <a:p>
            <a:pPr marL="365760" lvl="1" indent="-457200" algn="just">
              <a:spcBef>
                <a:spcPts val="580"/>
              </a:spcBef>
              <a:defRPr/>
            </a:pPr>
            <a:r>
              <a:rPr lang="fr-FR" dirty="0" err="1" smtClean="0"/>
              <a:t>Topic</a:t>
            </a:r>
            <a:r>
              <a:rPr lang="fr-FR" dirty="0" smtClean="0"/>
              <a:t>: </a:t>
            </a:r>
            <a:r>
              <a:rPr lang="fr-FR" dirty="0" err="1" smtClean="0"/>
              <a:t>Climate</a:t>
            </a:r>
            <a:r>
              <a:rPr lang="fr-FR" dirty="0" smtClean="0"/>
              <a:t> change. Participants:  </a:t>
            </a:r>
            <a:r>
              <a:rPr lang="fr-FR" dirty="0" err="1" smtClean="0"/>
              <a:t>Youth</a:t>
            </a:r>
            <a:r>
              <a:rPr lang="fr-FR" dirty="0" smtClean="0"/>
              <a:t> (14-30)</a:t>
            </a:r>
          </a:p>
          <a:p>
            <a:pPr marL="365760" lvl="1" indent="-457200" algn="just">
              <a:spcBef>
                <a:spcPts val="580"/>
              </a:spcBef>
              <a:defRPr/>
            </a:pPr>
            <a:r>
              <a:rPr lang="fr-FR" dirty="0" smtClean="0"/>
              <a:t>2 </a:t>
            </a:r>
            <a:r>
              <a:rPr lang="fr-FR" dirty="0" err="1" smtClean="0"/>
              <a:t>deliberative</a:t>
            </a:r>
            <a:r>
              <a:rPr lang="fr-FR" dirty="0" smtClean="0"/>
              <a:t> </a:t>
            </a:r>
            <a:r>
              <a:rPr lang="fr-FR" dirty="0" err="1" smtClean="0"/>
              <a:t>devices</a:t>
            </a:r>
            <a:r>
              <a:rPr lang="fr-FR" dirty="0" smtClean="0"/>
              <a:t>: (1) a </a:t>
            </a:r>
            <a:r>
              <a:rPr lang="fr-FR" dirty="0" err="1" smtClean="0"/>
              <a:t>participatory</a:t>
            </a:r>
            <a:r>
              <a:rPr lang="fr-FR" dirty="0" smtClean="0"/>
              <a:t> </a:t>
            </a:r>
            <a:r>
              <a:rPr lang="fr-FR" dirty="0" err="1" smtClean="0"/>
              <a:t>website</a:t>
            </a:r>
            <a:r>
              <a:rPr lang="fr-FR" dirty="0" smtClean="0"/>
              <a:t>; (2) an e-</a:t>
            </a:r>
            <a:r>
              <a:rPr lang="fr-FR" dirty="0" err="1" smtClean="0"/>
              <a:t>town</a:t>
            </a:r>
            <a:r>
              <a:rPr lang="fr-FR" dirty="0" smtClean="0"/>
              <a:t> meeting</a:t>
            </a:r>
          </a:p>
          <a:p>
            <a:pPr marL="457200" indent="-457200">
              <a:spcBef>
                <a:spcPts val="580"/>
              </a:spcBef>
              <a:buNone/>
              <a:defRPr/>
            </a:pPr>
            <a:endParaRPr lang="fr-FR" sz="2800" dirty="0" smtClean="0"/>
          </a:p>
          <a:p>
            <a:pPr marL="457200" indent="-457200">
              <a:spcBef>
                <a:spcPts val="580"/>
              </a:spcBef>
              <a:defRPr/>
            </a:pPr>
            <a:endParaRPr lang="fr-FR" sz="2800" dirty="0" smtClean="0"/>
          </a:p>
          <a:p>
            <a:pPr marL="0" indent="-457200" algn="just">
              <a:spcBef>
                <a:spcPts val="580"/>
              </a:spcBef>
              <a:defRPr/>
            </a:pPr>
            <a:endParaRPr lang="fr-FR" sz="2800" dirty="0" smtClean="0"/>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nvGraphicFramePr>
        <p:xfrm>
          <a:off x="500034" y="1857364"/>
          <a:ext cx="3857652" cy="2841983"/>
        </p:xfrm>
        <a:graphic>
          <a:graphicData uri="http://schemas.openxmlformats.org/drawingml/2006/table">
            <a:tbl>
              <a:tblPr firstRow="1" bandRow="1">
                <a:tableStyleId>{F5AB1C69-6EDB-4FF4-983F-18BD219EF322}</a:tableStyleId>
              </a:tblPr>
              <a:tblGrid>
                <a:gridCol w="1928826"/>
                <a:gridCol w="1928826"/>
              </a:tblGrid>
              <a:tr h="411979">
                <a:tc gridSpan="2">
                  <a:txBody>
                    <a:bodyPr/>
                    <a:lstStyle/>
                    <a:p>
                      <a:pPr algn="ctr"/>
                      <a:r>
                        <a:rPr lang="fr-FR" dirty="0" err="1" smtClean="0"/>
                        <a:t>Ideal</a:t>
                      </a:r>
                      <a:r>
                        <a:rPr lang="fr-FR" dirty="0" smtClean="0"/>
                        <a:t>-Eu </a:t>
                      </a:r>
                      <a:r>
                        <a:rPr lang="fr-FR" dirty="0" err="1" smtClean="0"/>
                        <a:t>Website</a:t>
                      </a:r>
                      <a:r>
                        <a:rPr lang="fr-FR" dirty="0" smtClean="0"/>
                        <a:t> </a:t>
                      </a:r>
                      <a:r>
                        <a:rPr lang="fr-FR" dirty="0" err="1" smtClean="0"/>
                        <a:t>Postings</a:t>
                      </a:r>
                      <a:endParaRPr lang="fr-FR" dirty="0"/>
                    </a:p>
                  </a:txBody>
                  <a:tcPr/>
                </a:tc>
                <a:tc hMerge="1">
                  <a:txBody>
                    <a:bodyPr/>
                    <a:lstStyle/>
                    <a:p>
                      <a:endParaRPr lang="fr-FR" dirty="0"/>
                    </a:p>
                  </a:txBody>
                  <a:tcPr/>
                </a:tc>
              </a:tr>
              <a:tr h="432241">
                <a:tc>
                  <a:txBody>
                    <a:bodyPr/>
                    <a:lstStyle/>
                    <a:p>
                      <a:pPr algn="ctr"/>
                      <a:r>
                        <a:rPr lang="fr-FR" sz="2000" dirty="0" err="1" smtClean="0"/>
                        <a:t>Catalunia</a:t>
                      </a:r>
                      <a:endParaRPr lang="fr-FR" sz="2000" dirty="0"/>
                    </a:p>
                  </a:txBody>
                  <a:tcPr/>
                </a:tc>
                <a:tc>
                  <a:txBody>
                    <a:bodyPr/>
                    <a:lstStyle/>
                    <a:p>
                      <a:pPr algn="ctr"/>
                      <a:r>
                        <a:rPr lang="fr-FR" sz="2000" dirty="0" smtClean="0"/>
                        <a:t>1,182</a:t>
                      </a:r>
                      <a:endParaRPr lang="fr-FR" sz="2000" dirty="0"/>
                    </a:p>
                  </a:txBody>
                  <a:tcPr/>
                </a:tc>
              </a:tr>
              <a:tr h="432241">
                <a:tc>
                  <a:txBody>
                    <a:bodyPr/>
                    <a:lstStyle/>
                    <a:p>
                      <a:pPr algn="ctr"/>
                      <a:r>
                        <a:rPr lang="fr-FR" sz="2000" dirty="0" smtClean="0"/>
                        <a:t>Poitou-Charentes</a:t>
                      </a:r>
                      <a:endParaRPr lang="fr-FR" sz="2000" dirty="0"/>
                    </a:p>
                  </a:txBody>
                  <a:tcPr/>
                </a:tc>
                <a:tc>
                  <a:txBody>
                    <a:bodyPr/>
                    <a:lstStyle/>
                    <a:p>
                      <a:pPr algn="ctr"/>
                      <a:r>
                        <a:rPr lang="fr-FR" sz="2000" dirty="0" smtClean="0"/>
                        <a:t>1,161</a:t>
                      </a:r>
                      <a:endParaRPr lang="fr-FR" sz="2000" dirty="0"/>
                    </a:p>
                  </a:txBody>
                  <a:tcPr/>
                </a:tc>
              </a:tr>
              <a:tr h="432241">
                <a:tc>
                  <a:txBody>
                    <a:bodyPr/>
                    <a:lstStyle/>
                    <a:p>
                      <a:pPr algn="ctr"/>
                      <a:r>
                        <a:rPr lang="fr-FR" sz="2000" dirty="0" err="1" smtClean="0"/>
                        <a:t>Tuscany</a:t>
                      </a:r>
                      <a:endParaRPr lang="fr-FR" sz="2000" dirty="0"/>
                    </a:p>
                  </a:txBody>
                  <a:tcPr/>
                </a:tc>
                <a:tc>
                  <a:txBody>
                    <a:bodyPr/>
                    <a:lstStyle/>
                    <a:p>
                      <a:pPr algn="ctr"/>
                      <a:r>
                        <a:rPr lang="fr-FR" sz="2000" dirty="0" smtClean="0"/>
                        <a:t>29</a:t>
                      </a:r>
                      <a:endParaRPr lang="fr-FR" sz="2000" dirty="0"/>
                    </a:p>
                  </a:txBody>
                  <a:tcPr/>
                </a:tc>
              </a:tr>
              <a:tr h="432241">
                <a:tc>
                  <a:txBody>
                    <a:bodyPr/>
                    <a:lstStyle/>
                    <a:p>
                      <a:pPr algn="ctr"/>
                      <a:r>
                        <a:rPr lang="fr-FR" sz="2000" dirty="0" err="1" smtClean="0"/>
                        <a:t>Other</a:t>
                      </a:r>
                      <a:endParaRPr lang="fr-FR" sz="2000" dirty="0"/>
                    </a:p>
                  </a:txBody>
                  <a:tcPr/>
                </a:tc>
                <a:tc>
                  <a:txBody>
                    <a:bodyPr/>
                    <a:lstStyle/>
                    <a:p>
                      <a:pPr algn="ctr"/>
                      <a:r>
                        <a:rPr lang="fr-FR" sz="2000" dirty="0" smtClean="0"/>
                        <a:t>0</a:t>
                      </a:r>
                      <a:endParaRPr lang="fr-FR" sz="2000" dirty="0"/>
                    </a:p>
                  </a:txBody>
                  <a:tcPr/>
                </a:tc>
              </a:tr>
              <a:tr h="432241">
                <a:tc>
                  <a:txBody>
                    <a:bodyPr/>
                    <a:lstStyle/>
                    <a:p>
                      <a:pPr algn="ctr"/>
                      <a:r>
                        <a:rPr lang="fr-FR" sz="2000" dirty="0" smtClean="0"/>
                        <a:t>Total</a:t>
                      </a:r>
                      <a:endParaRPr lang="fr-FR" sz="2000" dirty="0"/>
                    </a:p>
                  </a:txBody>
                  <a:tcPr/>
                </a:tc>
                <a:tc>
                  <a:txBody>
                    <a:bodyPr/>
                    <a:lstStyle/>
                    <a:p>
                      <a:pPr algn="ctr"/>
                      <a:r>
                        <a:rPr lang="fr-FR" sz="2000" dirty="0" smtClean="0"/>
                        <a:t>2,372</a:t>
                      </a:r>
                      <a:endParaRPr lang="fr-FR" sz="2000" dirty="0"/>
                    </a:p>
                  </a:txBody>
                  <a:tcPr/>
                </a:tc>
              </a:tr>
            </a:tbl>
          </a:graphicData>
        </a:graphic>
      </p:graphicFrame>
      <p:graphicFrame>
        <p:nvGraphicFramePr>
          <p:cNvPr id="4" name="Tableau 3"/>
          <p:cNvGraphicFramePr>
            <a:graphicFrameLocks noGrp="1"/>
          </p:cNvGraphicFramePr>
          <p:nvPr/>
        </p:nvGraphicFramePr>
        <p:xfrm>
          <a:off x="4572000" y="1857364"/>
          <a:ext cx="4286280" cy="2780586"/>
        </p:xfrm>
        <a:graphic>
          <a:graphicData uri="http://schemas.openxmlformats.org/drawingml/2006/table">
            <a:tbl>
              <a:tblPr firstRow="1" bandRow="1">
                <a:tableStyleId>{5C22544A-7EE6-4342-B048-85BDC9FD1C3A}</a:tableStyleId>
              </a:tblPr>
              <a:tblGrid>
                <a:gridCol w="1891006"/>
                <a:gridCol w="2395274"/>
              </a:tblGrid>
              <a:tr h="399934">
                <a:tc gridSpan="2">
                  <a:txBody>
                    <a:bodyPr/>
                    <a:lstStyle/>
                    <a:p>
                      <a:pPr algn="ctr"/>
                      <a:r>
                        <a:rPr lang="fr-FR" dirty="0" err="1" smtClean="0"/>
                        <a:t>Ideal</a:t>
                      </a:r>
                      <a:r>
                        <a:rPr lang="fr-FR" dirty="0" smtClean="0"/>
                        <a:t>-Eu </a:t>
                      </a:r>
                      <a:r>
                        <a:rPr lang="fr-FR" dirty="0" err="1" smtClean="0"/>
                        <a:t>Website</a:t>
                      </a:r>
                      <a:r>
                        <a:rPr lang="fr-FR" baseline="0" dirty="0" smtClean="0"/>
                        <a:t> </a:t>
                      </a:r>
                      <a:r>
                        <a:rPr lang="fr-FR" baseline="0" dirty="0" err="1" smtClean="0"/>
                        <a:t>Users</a:t>
                      </a:r>
                      <a:endParaRPr lang="fr-FR" dirty="0"/>
                    </a:p>
                  </a:txBody>
                  <a:tcPr/>
                </a:tc>
                <a:tc hMerge="1">
                  <a:txBody>
                    <a:bodyPr/>
                    <a:lstStyle/>
                    <a:p>
                      <a:endParaRPr lang="fr-FR" dirty="0"/>
                    </a:p>
                  </a:txBody>
                  <a:tcPr/>
                </a:tc>
              </a:tr>
              <a:tr h="419903">
                <a:tc>
                  <a:txBody>
                    <a:bodyPr/>
                    <a:lstStyle/>
                    <a:p>
                      <a:pPr algn="ctr"/>
                      <a:r>
                        <a:rPr lang="fr-FR" sz="2000" dirty="0" err="1" smtClean="0"/>
                        <a:t>Catalunia</a:t>
                      </a:r>
                      <a:endParaRPr lang="fr-FR" sz="2000" dirty="0"/>
                    </a:p>
                  </a:txBody>
                  <a:tcPr/>
                </a:tc>
                <a:tc>
                  <a:txBody>
                    <a:bodyPr/>
                    <a:lstStyle/>
                    <a:p>
                      <a:pPr algn="ctr"/>
                      <a:r>
                        <a:rPr lang="fr-FR" sz="2000" dirty="0" smtClean="0"/>
                        <a:t>196</a:t>
                      </a:r>
                      <a:endParaRPr lang="fr-FR" sz="2000" dirty="0"/>
                    </a:p>
                  </a:txBody>
                  <a:tcPr/>
                </a:tc>
              </a:tr>
              <a:tr h="455748">
                <a:tc>
                  <a:txBody>
                    <a:bodyPr/>
                    <a:lstStyle/>
                    <a:p>
                      <a:pPr algn="ctr"/>
                      <a:r>
                        <a:rPr lang="fr-FR" sz="2000" dirty="0" smtClean="0"/>
                        <a:t>Poitou-Charentes</a:t>
                      </a:r>
                      <a:endParaRPr lang="fr-FR" sz="2000" dirty="0"/>
                    </a:p>
                  </a:txBody>
                  <a:tcPr/>
                </a:tc>
                <a:tc>
                  <a:txBody>
                    <a:bodyPr/>
                    <a:lstStyle/>
                    <a:p>
                      <a:pPr algn="ctr"/>
                      <a:r>
                        <a:rPr lang="fr-FR" sz="2000" dirty="0" smtClean="0"/>
                        <a:t>764</a:t>
                      </a:r>
                      <a:endParaRPr lang="fr-FR" sz="2000" dirty="0"/>
                    </a:p>
                  </a:txBody>
                  <a:tcPr/>
                </a:tc>
              </a:tr>
              <a:tr h="419903">
                <a:tc>
                  <a:txBody>
                    <a:bodyPr/>
                    <a:lstStyle/>
                    <a:p>
                      <a:pPr algn="ctr"/>
                      <a:r>
                        <a:rPr lang="fr-FR" sz="2000" dirty="0" err="1" smtClean="0"/>
                        <a:t>Tuscany</a:t>
                      </a:r>
                      <a:endParaRPr lang="fr-FR" sz="2000" dirty="0"/>
                    </a:p>
                  </a:txBody>
                  <a:tcPr/>
                </a:tc>
                <a:tc>
                  <a:txBody>
                    <a:bodyPr/>
                    <a:lstStyle/>
                    <a:p>
                      <a:pPr algn="ctr"/>
                      <a:r>
                        <a:rPr lang="fr-FR" sz="2000" dirty="0" smtClean="0"/>
                        <a:t>74</a:t>
                      </a:r>
                      <a:endParaRPr lang="fr-FR" sz="2000" dirty="0"/>
                    </a:p>
                  </a:txBody>
                  <a:tcPr/>
                </a:tc>
              </a:tr>
              <a:tr h="419903">
                <a:tc>
                  <a:txBody>
                    <a:bodyPr/>
                    <a:lstStyle/>
                    <a:p>
                      <a:pPr algn="ctr"/>
                      <a:r>
                        <a:rPr lang="fr-FR" sz="2000" dirty="0" err="1" smtClean="0"/>
                        <a:t>Other</a:t>
                      </a:r>
                      <a:endParaRPr lang="fr-FR" sz="2000" dirty="0"/>
                    </a:p>
                  </a:txBody>
                  <a:tcPr/>
                </a:tc>
                <a:tc>
                  <a:txBody>
                    <a:bodyPr/>
                    <a:lstStyle/>
                    <a:p>
                      <a:pPr algn="ctr"/>
                      <a:r>
                        <a:rPr lang="fr-FR" sz="2000" dirty="0" smtClean="0"/>
                        <a:t>142</a:t>
                      </a:r>
                      <a:endParaRPr lang="fr-FR" sz="2000" dirty="0"/>
                    </a:p>
                  </a:txBody>
                  <a:tcPr/>
                </a:tc>
              </a:tr>
              <a:tr h="419903">
                <a:tc>
                  <a:txBody>
                    <a:bodyPr/>
                    <a:lstStyle/>
                    <a:p>
                      <a:pPr algn="ctr"/>
                      <a:r>
                        <a:rPr lang="fr-FR" sz="2000" dirty="0" smtClean="0"/>
                        <a:t>Total</a:t>
                      </a:r>
                      <a:endParaRPr lang="fr-FR" sz="2000" dirty="0"/>
                    </a:p>
                  </a:txBody>
                  <a:tcPr/>
                </a:tc>
                <a:tc>
                  <a:txBody>
                    <a:bodyPr/>
                    <a:lstStyle/>
                    <a:p>
                      <a:pPr algn="ctr"/>
                      <a:r>
                        <a:rPr lang="fr-FR" sz="2000" dirty="0" smtClean="0"/>
                        <a:t>1,176</a:t>
                      </a:r>
                      <a:endParaRPr lang="fr-FR" sz="2000" dirty="0"/>
                    </a:p>
                  </a:txBody>
                  <a:tcPr/>
                </a:tc>
              </a:tr>
            </a:tbl>
          </a:graphicData>
        </a:graphic>
      </p:graphicFrame>
      <p:sp>
        <p:nvSpPr>
          <p:cNvPr id="5" name="Rectangle 4"/>
          <p:cNvSpPr/>
          <p:nvPr/>
        </p:nvSpPr>
        <p:spPr>
          <a:xfrm>
            <a:off x="571472" y="714356"/>
            <a:ext cx="6643734" cy="846386"/>
          </a:xfrm>
          <a:prstGeom prst="rect">
            <a:avLst/>
          </a:prstGeom>
        </p:spPr>
        <p:txBody>
          <a:bodyPr wrap="square">
            <a:spAutoFit/>
          </a:bodyPr>
          <a:lstStyle/>
          <a:p>
            <a:pPr indent="-457200" algn="just">
              <a:spcBef>
                <a:spcPts val="580"/>
              </a:spcBef>
              <a:defRPr/>
            </a:pPr>
            <a:endParaRPr lang="fr-FR" sz="1600" dirty="0"/>
          </a:p>
          <a:p>
            <a:pPr marL="457200" indent="-457200" algn="just">
              <a:spcBef>
                <a:spcPts val="580"/>
              </a:spcBef>
              <a:defRPr/>
            </a:pPr>
            <a:r>
              <a:rPr lang="fr-FR" sz="2800" b="1" dirty="0">
                <a:solidFill>
                  <a:schemeClr val="tx2"/>
                </a:solidFill>
              </a:rPr>
              <a:t>A </a:t>
            </a:r>
            <a:r>
              <a:rPr lang="fr-FR" sz="2800" b="1" dirty="0" err="1">
                <a:solidFill>
                  <a:schemeClr val="tx2"/>
                </a:solidFill>
              </a:rPr>
              <a:t>suboptimal</a:t>
            </a:r>
            <a:r>
              <a:rPr lang="fr-FR" sz="2800" b="1" dirty="0">
                <a:solidFill>
                  <a:schemeClr val="tx2"/>
                </a:solidFill>
              </a:rPr>
              <a:t> </a:t>
            </a:r>
            <a:r>
              <a:rPr lang="fr-FR" sz="2800" b="1" dirty="0" err="1">
                <a:solidFill>
                  <a:schemeClr val="tx2"/>
                </a:solidFill>
              </a:rPr>
              <a:t>website</a:t>
            </a:r>
            <a:r>
              <a:rPr lang="fr-FR" sz="2800" b="1" dirty="0">
                <a:solidFill>
                  <a:schemeClr val="tx2"/>
                </a:solidFill>
              </a:rPr>
              <a:t> design</a:t>
            </a:r>
          </a:p>
        </p:txBody>
      </p:sp>
      <p:sp>
        <p:nvSpPr>
          <p:cNvPr id="6" name="Titre 5"/>
          <p:cNvSpPr>
            <a:spLocks noGrp="1"/>
          </p:cNvSpPr>
          <p:nvPr>
            <p:ph type="title"/>
          </p:nvPr>
        </p:nvSpPr>
        <p:spPr/>
        <p:txBody>
          <a:bodyPr/>
          <a:lstStyle/>
          <a:p>
            <a:endParaRPr lang="fr-FR" dirty="0"/>
          </a:p>
        </p:txBody>
      </p:sp>
      <p:sp>
        <p:nvSpPr>
          <p:cNvPr id="7" name="Espace réservé du contenu 6"/>
          <p:cNvSpPr>
            <a:spLocks noGrp="1"/>
          </p:cNvSpPr>
          <p:nvPr>
            <p:ph idx="1"/>
          </p:nvPr>
        </p:nvSpPr>
        <p:spPr/>
        <p:txBody>
          <a:bodyPr/>
          <a:lstStyle/>
          <a:p>
            <a:endParaRPr lang="fr-FR" dirty="0" smtClean="0"/>
          </a:p>
          <a:p>
            <a:endParaRPr lang="fr-FR" dirty="0" smtClean="0"/>
          </a:p>
          <a:p>
            <a:endParaRPr lang="fr-FR" dirty="0" smtClean="0"/>
          </a:p>
          <a:p>
            <a:endParaRPr lang="fr-FR" dirty="0" smtClean="0"/>
          </a:p>
          <a:p>
            <a:endParaRPr lang="fr-FR" dirty="0" smtClean="0"/>
          </a:p>
          <a:p>
            <a:endParaRPr lang="fr-FR" dirty="0" smtClean="0"/>
          </a:p>
          <a:p>
            <a:r>
              <a:rPr lang="fr-FR" dirty="0" smtClean="0"/>
              <a:t> </a:t>
            </a:r>
            <a:r>
              <a:rPr lang="fr-FR" dirty="0" err="1" smtClean="0"/>
              <a:t>Little</a:t>
            </a:r>
            <a:r>
              <a:rPr lang="fr-FR" dirty="0" smtClean="0"/>
              <a:t> participation </a:t>
            </a:r>
            <a:r>
              <a:rPr lang="fr-FR" dirty="0" smtClean="0"/>
              <a:t>on-line (more in the french case)</a:t>
            </a:r>
            <a:endParaRPr lang="fr-FR" dirty="0" smtClean="0"/>
          </a:p>
          <a:p>
            <a:r>
              <a:rPr lang="fr-FR" dirty="0" smtClean="0"/>
              <a:t>No transnational </a:t>
            </a:r>
            <a:r>
              <a:rPr lang="fr-FR" dirty="0" err="1" smtClean="0"/>
              <a:t>deliberative</a:t>
            </a:r>
            <a:r>
              <a:rPr lang="fr-FR" dirty="0" smtClean="0"/>
              <a:t> </a:t>
            </a:r>
            <a:r>
              <a:rPr lang="fr-FR" dirty="0" err="1" smtClean="0"/>
              <a:t>plateform</a:t>
            </a:r>
            <a:endParaRPr lang="fr-FR" dirty="0" smtClean="0"/>
          </a:p>
          <a:p>
            <a:r>
              <a:rPr lang="fr-FR" dirty="0" smtClean="0"/>
              <a:t>No </a:t>
            </a:r>
            <a:r>
              <a:rPr lang="fr-FR" dirty="0" smtClean="0"/>
              <a:t>direct </a:t>
            </a:r>
            <a:r>
              <a:rPr lang="fr-FR" dirty="0" err="1" smtClean="0"/>
              <a:t>link</a:t>
            </a:r>
            <a:r>
              <a:rPr lang="fr-FR" dirty="0" smtClean="0"/>
              <a:t> </a:t>
            </a:r>
            <a:r>
              <a:rPr lang="fr-FR" dirty="0" err="1" smtClean="0"/>
              <a:t>between</a:t>
            </a:r>
            <a:r>
              <a:rPr lang="fr-FR" dirty="0" smtClean="0"/>
              <a:t> on-line and F2F </a:t>
            </a:r>
            <a:r>
              <a:rPr lang="fr-FR" dirty="0" err="1" smtClean="0"/>
              <a:t>deliberation</a:t>
            </a:r>
            <a:endParaRPr lang="fr-F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010400"/>
          </a:xfrm>
        </p:spPr>
        <p:txBody>
          <a:bodyPr>
            <a:noAutofit/>
          </a:bodyPr>
          <a:lstStyle/>
          <a:p>
            <a:r>
              <a:rPr lang="fr-FR" sz="3600" b="1" dirty="0" smtClean="0"/>
              <a:t>The tri-</a:t>
            </a:r>
            <a:r>
              <a:rPr lang="fr-FR" sz="3600" b="1" dirty="0" err="1" smtClean="0"/>
              <a:t>regional</a:t>
            </a:r>
            <a:r>
              <a:rPr lang="fr-FR" sz="3600" b="1" dirty="0" smtClean="0"/>
              <a:t> </a:t>
            </a:r>
            <a:r>
              <a:rPr lang="fr-FR" sz="3600" b="1" dirty="0" err="1" smtClean="0"/>
              <a:t>Electronic</a:t>
            </a:r>
            <a:r>
              <a:rPr lang="fr-FR" sz="3600" b="1" dirty="0" smtClean="0"/>
              <a:t> </a:t>
            </a:r>
            <a:r>
              <a:rPr lang="fr-FR" sz="3600" b="1" dirty="0" err="1" smtClean="0"/>
              <a:t>Town</a:t>
            </a:r>
            <a:r>
              <a:rPr lang="fr-FR" sz="3600" b="1" dirty="0" smtClean="0"/>
              <a:t> Meeting (ETM) on </a:t>
            </a:r>
            <a:r>
              <a:rPr lang="fr-FR" sz="3600" b="1" dirty="0" err="1" smtClean="0"/>
              <a:t>November</a:t>
            </a:r>
            <a:r>
              <a:rPr lang="fr-FR" sz="3600" b="1" dirty="0" smtClean="0"/>
              <a:t> </a:t>
            </a:r>
            <a:r>
              <a:rPr lang="fr-FR" sz="3600" b="1" dirty="0" err="1" smtClean="0"/>
              <a:t>15th</a:t>
            </a:r>
            <a:r>
              <a:rPr lang="fr-FR" sz="3600" b="1" dirty="0" smtClean="0"/>
              <a:t>, 2008</a:t>
            </a:r>
            <a:endParaRPr lang="fr-FR" sz="3600" dirty="0"/>
          </a:p>
        </p:txBody>
      </p:sp>
      <p:sp>
        <p:nvSpPr>
          <p:cNvPr id="3" name="Espace réservé du contenu 2"/>
          <p:cNvSpPr>
            <a:spLocks noGrp="1"/>
          </p:cNvSpPr>
          <p:nvPr>
            <p:ph idx="1"/>
          </p:nvPr>
        </p:nvSpPr>
        <p:spPr/>
        <p:txBody>
          <a:bodyPr>
            <a:normAutofit fontScale="85000" lnSpcReduction="20000"/>
          </a:bodyPr>
          <a:lstStyle/>
          <a:p>
            <a:pPr marL="457200" indent="-457200" algn="just">
              <a:spcBef>
                <a:spcPts val="580"/>
              </a:spcBef>
              <a:defRPr/>
            </a:pPr>
            <a:r>
              <a:rPr lang="es-CL" sz="2800" dirty="0" smtClean="0"/>
              <a:t>3 </a:t>
            </a:r>
            <a:r>
              <a:rPr lang="es-CL" sz="2800" dirty="0" err="1" smtClean="0"/>
              <a:t>sites</a:t>
            </a:r>
            <a:r>
              <a:rPr lang="es-CL" sz="2800" dirty="0" smtClean="0"/>
              <a:t>: Poitiers, Florence, Barcelona – 500 </a:t>
            </a:r>
            <a:r>
              <a:rPr lang="es-CL" sz="2800" dirty="0" err="1" smtClean="0"/>
              <a:t>participants</a:t>
            </a:r>
            <a:endParaRPr lang="es-CL" sz="2800" dirty="0" smtClean="0"/>
          </a:p>
          <a:p>
            <a:pPr marL="457200" indent="-457200" algn="just">
              <a:spcBef>
                <a:spcPts val="580"/>
              </a:spcBef>
              <a:defRPr/>
            </a:pPr>
            <a:r>
              <a:rPr lang="es-CL" sz="2800" dirty="0" err="1" smtClean="0"/>
              <a:t>Diverse</a:t>
            </a:r>
            <a:r>
              <a:rPr lang="es-CL" sz="2800" dirty="0" smtClean="0"/>
              <a:t> (</a:t>
            </a:r>
            <a:r>
              <a:rPr lang="es-CL" sz="2800" dirty="0" err="1" smtClean="0"/>
              <a:t>not</a:t>
            </a:r>
            <a:r>
              <a:rPr lang="es-CL" sz="2800" dirty="0" smtClean="0"/>
              <a:t> </a:t>
            </a:r>
            <a:r>
              <a:rPr lang="es-CL" sz="2800" dirty="0" err="1" smtClean="0"/>
              <a:t>representative</a:t>
            </a:r>
            <a:r>
              <a:rPr lang="es-CL" sz="2800" dirty="0" smtClean="0"/>
              <a:t>) </a:t>
            </a:r>
            <a:r>
              <a:rPr lang="es-CL" sz="2800" dirty="0" err="1" smtClean="0"/>
              <a:t>sample</a:t>
            </a:r>
            <a:r>
              <a:rPr lang="es-CL" sz="2800" dirty="0" smtClean="0"/>
              <a:t> of </a:t>
            </a:r>
            <a:r>
              <a:rPr lang="es-CL" sz="2800" dirty="0" err="1" smtClean="0"/>
              <a:t>voluntary</a:t>
            </a:r>
            <a:r>
              <a:rPr lang="es-CL" sz="2800" dirty="0" smtClean="0"/>
              <a:t> </a:t>
            </a:r>
            <a:r>
              <a:rPr lang="es-CL" sz="2800" dirty="0" err="1" smtClean="0"/>
              <a:t>participants</a:t>
            </a:r>
            <a:r>
              <a:rPr lang="es-CL" sz="2800" dirty="0" smtClean="0"/>
              <a:t> (</a:t>
            </a:r>
            <a:r>
              <a:rPr lang="es-CL" sz="2800" dirty="0" err="1" smtClean="0"/>
              <a:t>between</a:t>
            </a:r>
            <a:r>
              <a:rPr lang="es-CL" sz="2800" dirty="0" smtClean="0"/>
              <a:t> 14 and 30 </a:t>
            </a:r>
            <a:r>
              <a:rPr lang="es-CL" sz="2800" dirty="0" err="1" smtClean="0"/>
              <a:t>y.o.</a:t>
            </a:r>
            <a:r>
              <a:rPr lang="es-CL" sz="2800" dirty="0" smtClean="0"/>
              <a:t>) </a:t>
            </a:r>
            <a:r>
              <a:rPr lang="es-CL" sz="2800" dirty="0" err="1" smtClean="0"/>
              <a:t>recruited</a:t>
            </a:r>
            <a:r>
              <a:rPr lang="es-CL" sz="2800" dirty="0" smtClean="0"/>
              <a:t> </a:t>
            </a:r>
            <a:r>
              <a:rPr lang="es-CL" sz="2800" dirty="0" err="1" smtClean="0"/>
              <a:t>through</a:t>
            </a:r>
            <a:r>
              <a:rPr lang="es-CL" sz="2800" dirty="0" smtClean="0"/>
              <a:t> </a:t>
            </a:r>
            <a:r>
              <a:rPr lang="es-CL" sz="2800" dirty="0" err="1" smtClean="0"/>
              <a:t>an</a:t>
            </a:r>
            <a:r>
              <a:rPr lang="es-CL" sz="2800" dirty="0" smtClean="0"/>
              <a:t> intense </a:t>
            </a:r>
            <a:r>
              <a:rPr lang="es-CL" sz="2800" dirty="0" err="1" smtClean="0"/>
              <a:t>outreach</a:t>
            </a:r>
            <a:r>
              <a:rPr lang="es-CL" sz="2800" dirty="0" smtClean="0"/>
              <a:t> </a:t>
            </a:r>
            <a:r>
              <a:rPr lang="es-CL" sz="2800" dirty="0" err="1" smtClean="0"/>
              <a:t>campaign</a:t>
            </a:r>
            <a:endParaRPr lang="es-CL" sz="2800" dirty="0" smtClean="0"/>
          </a:p>
          <a:p>
            <a:pPr marL="457200" indent="-457200" algn="just">
              <a:spcBef>
                <a:spcPts val="580"/>
              </a:spcBef>
              <a:defRPr/>
            </a:pPr>
            <a:r>
              <a:rPr lang="es-CL" sz="2800" dirty="0" err="1" smtClean="0"/>
              <a:t>Designed</a:t>
            </a:r>
            <a:r>
              <a:rPr lang="es-CL" sz="2800" dirty="0" smtClean="0"/>
              <a:t> </a:t>
            </a:r>
            <a:r>
              <a:rPr lang="es-CL" sz="2800" dirty="0" err="1" smtClean="0"/>
              <a:t>to</a:t>
            </a:r>
            <a:r>
              <a:rPr lang="es-CL" sz="2800" dirty="0" smtClean="0"/>
              <a:t> </a:t>
            </a:r>
            <a:r>
              <a:rPr lang="es-CL" sz="2800" dirty="0" err="1" smtClean="0"/>
              <a:t>foster</a:t>
            </a:r>
            <a:r>
              <a:rPr lang="es-CL" sz="2800" dirty="0" smtClean="0"/>
              <a:t> </a:t>
            </a:r>
            <a:r>
              <a:rPr lang="es-CL" sz="2800" dirty="0" err="1" smtClean="0"/>
              <a:t>deliberation</a:t>
            </a:r>
            <a:r>
              <a:rPr lang="es-CL" sz="2800" dirty="0" smtClean="0"/>
              <a:t>: </a:t>
            </a:r>
            <a:r>
              <a:rPr lang="fr-FR" sz="3000" dirty="0" err="1" smtClean="0"/>
              <a:t>small</a:t>
            </a:r>
            <a:r>
              <a:rPr lang="fr-FR" sz="3000" dirty="0" smtClean="0"/>
              <a:t> tables of 10 participants and a </a:t>
            </a:r>
            <a:r>
              <a:rPr lang="fr-FR" sz="3000" dirty="0" err="1" smtClean="0"/>
              <a:t>facilitator</a:t>
            </a:r>
            <a:endParaRPr lang="fr-FR" sz="3000" dirty="0" smtClean="0"/>
          </a:p>
          <a:p>
            <a:pPr marL="457200" indent="-457200" algn="just">
              <a:spcBef>
                <a:spcPts val="580"/>
              </a:spcBef>
              <a:defRPr/>
            </a:pPr>
            <a:r>
              <a:rPr lang="fr-FR" sz="3000" dirty="0" smtClean="0"/>
              <a:t>Participants’ opinions </a:t>
            </a:r>
            <a:r>
              <a:rPr lang="fr-FR" sz="3000" dirty="0" err="1" smtClean="0"/>
              <a:t>synthesized</a:t>
            </a:r>
            <a:r>
              <a:rPr lang="fr-FR" sz="3000" dirty="0" smtClean="0"/>
              <a:t> by a </a:t>
            </a:r>
            <a:r>
              <a:rPr lang="fr-FR" sz="3000" dirty="0" err="1" smtClean="0"/>
              <a:t>theme</a:t>
            </a:r>
            <a:r>
              <a:rPr lang="fr-FR" sz="3000" dirty="0" smtClean="0"/>
              <a:t> team, and </a:t>
            </a:r>
            <a:r>
              <a:rPr lang="fr-FR" sz="3000" dirty="0" err="1" smtClean="0"/>
              <a:t>displayed</a:t>
            </a:r>
            <a:r>
              <a:rPr lang="fr-FR" sz="3000" dirty="0" smtClean="0"/>
              <a:t> on a </a:t>
            </a:r>
            <a:r>
              <a:rPr lang="fr-FR" sz="3000" dirty="0" err="1" smtClean="0"/>
              <a:t>big</a:t>
            </a:r>
            <a:r>
              <a:rPr lang="fr-FR" sz="3000" dirty="0" smtClean="0"/>
              <a:t> </a:t>
            </a:r>
            <a:r>
              <a:rPr lang="fr-FR" sz="3000" dirty="0" err="1" smtClean="0"/>
              <a:t>screen</a:t>
            </a:r>
            <a:r>
              <a:rPr lang="fr-FR" sz="3000" dirty="0" smtClean="0"/>
              <a:t> in </a:t>
            </a:r>
            <a:r>
              <a:rPr lang="fr-FR" sz="3000" dirty="0" err="1" smtClean="0"/>
              <a:t>each</a:t>
            </a:r>
            <a:r>
              <a:rPr lang="fr-FR" sz="3000" dirty="0" smtClean="0"/>
              <a:t> Region</a:t>
            </a:r>
          </a:p>
          <a:p>
            <a:pPr marL="457200" indent="-457200" algn="just">
              <a:spcBef>
                <a:spcPts val="580"/>
              </a:spcBef>
              <a:defRPr/>
            </a:pPr>
            <a:r>
              <a:rPr lang="fr-FR" sz="3000" dirty="0" err="1" smtClean="0"/>
              <a:t>Electronic</a:t>
            </a:r>
            <a:r>
              <a:rPr lang="fr-FR" sz="3000" dirty="0" smtClean="0"/>
              <a:t> ballots in </a:t>
            </a:r>
            <a:r>
              <a:rPr lang="fr-FR" sz="3000" dirty="0" err="1" smtClean="0"/>
              <a:t>response</a:t>
            </a:r>
            <a:r>
              <a:rPr lang="fr-FR" sz="3000" dirty="0" smtClean="0"/>
              <a:t> to 5 or 6 </a:t>
            </a:r>
            <a:r>
              <a:rPr lang="fr-FR" sz="3000" dirty="0" err="1" smtClean="0"/>
              <a:t>preset</a:t>
            </a:r>
            <a:r>
              <a:rPr lang="fr-FR" sz="3000" dirty="0" smtClean="0"/>
              <a:t> questions; </a:t>
            </a:r>
            <a:r>
              <a:rPr lang="fr-FR" sz="3000" dirty="0" err="1" smtClean="0"/>
              <a:t>outcomes</a:t>
            </a:r>
            <a:r>
              <a:rPr lang="fr-FR" sz="3000" dirty="0" smtClean="0"/>
              <a:t> </a:t>
            </a:r>
            <a:r>
              <a:rPr lang="fr-FR" sz="3000" dirty="0" err="1" smtClean="0"/>
              <a:t>given</a:t>
            </a:r>
            <a:r>
              <a:rPr lang="fr-FR" sz="3000" dirty="0" smtClean="0"/>
              <a:t> in real time</a:t>
            </a:r>
          </a:p>
          <a:p>
            <a:pPr marL="457200" indent="-457200" algn="just">
              <a:spcBef>
                <a:spcPts val="580"/>
              </a:spcBef>
              <a:defRPr/>
            </a:pPr>
            <a:r>
              <a:rPr lang="fr-FR" sz="3000" dirty="0" err="1" smtClean="0"/>
              <a:t>Summaries</a:t>
            </a:r>
            <a:r>
              <a:rPr lang="fr-FR" sz="3000" dirty="0" smtClean="0"/>
              <a:t> and </a:t>
            </a:r>
            <a:r>
              <a:rPr lang="fr-FR" sz="3000" dirty="0" err="1" smtClean="0"/>
              <a:t>poll</a:t>
            </a:r>
            <a:r>
              <a:rPr lang="fr-FR" sz="3000" dirty="0" smtClean="0"/>
              <a:t> </a:t>
            </a:r>
            <a:r>
              <a:rPr lang="fr-FR" sz="3000" dirty="0" err="1" smtClean="0"/>
              <a:t>results</a:t>
            </a:r>
            <a:r>
              <a:rPr lang="fr-FR" sz="3000" dirty="0" smtClean="0"/>
              <a:t> </a:t>
            </a:r>
            <a:r>
              <a:rPr lang="fr-FR" sz="2400" dirty="0" smtClean="0"/>
              <a:t>→ 50-page report to MEP Guido </a:t>
            </a:r>
            <a:r>
              <a:rPr lang="fr-FR" sz="2400" dirty="0" err="1" smtClean="0"/>
              <a:t>Sacconi</a:t>
            </a:r>
            <a:endParaRPr lang="fr-FR" sz="2800" dirty="0" smtClean="0"/>
          </a:p>
          <a:p>
            <a:pPr marL="457200" indent="-457200" algn="just">
              <a:spcBef>
                <a:spcPts val="580"/>
              </a:spcBef>
              <a:buNone/>
              <a:defRPr/>
            </a:pPr>
            <a:endParaRPr lang="fr-FR" sz="2800" dirty="0" smtClean="0"/>
          </a:p>
          <a:p>
            <a:pPr marL="457200" indent="-457200">
              <a:spcBef>
                <a:spcPts val="580"/>
              </a:spcBef>
              <a:buNone/>
              <a:defRPr/>
            </a:pPr>
            <a:endParaRPr lang="fr-FR" dirty="0" smtClean="0"/>
          </a:p>
          <a:p>
            <a:pPr marL="457200" indent="-457200">
              <a:spcBef>
                <a:spcPts val="580"/>
              </a:spcBef>
              <a:buNone/>
              <a:defRPr/>
            </a:pPr>
            <a:endParaRPr lang="fr-FR" dirty="0" smtClean="0"/>
          </a:p>
          <a:p>
            <a:pPr marL="457200" indent="-457200">
              <a:spcBef>
                <a:spcPts val="580"/>
              </a:spcBef>
              <a:buNone/>
              <a:defRPr/>
            </a:pPr>
            <a:endParaRPr lang="fr-FR" dirty="0" smtClean="0"/>
          </a:p>
          <a:p>
            <a:pPr marL="457200" indent="-457200">
              <a:spcBef>
                <a:spcPts val="580"/>
              </a:spcBef>
              <a:defRPr/>
            </a:pPr>
            <a:endParaRPr lang="fr-FR" dirty="0" smtClean="0"/>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071570"/>
          </a:xfrm>
        </p:spPr>
        <p:txBody>
          <a:bodyPr>
            <a:normAutofit/>
          </a:bodyPr>
          <a:lstStyle/>
          <a:p>
            <a:r>
              <a:rPr lang="es-CL" sz="3200" dirty="0" err="1" smtClean="0"/>
              <a:t>Summary</a:t>
            </a:r>
            <a:r>
              <a:rPr lang="es-CL" sz="3200" dirty="0" smtClean="0"/>
              <a:t> of a </a:t>
            </a:r>
            <a:r>
              <a:rPr lang="es-CL" sz="3200" dirty="0" err="1" smtClean="0"/>
              <a:t>discussion</a:t>
            </a:r>
            <a:r>
              <a:rPr lang="es-CL" sz="3200" dirty="0" smtClean="0"/>
              <a:t> </a:t>
            </a:r>
            <a:r>
              <a:rPr lang="es-CL" sz="3200" dirty="0" err="1" smtClean="0"/>
              <a:t>displayed</a:t>
            </a:r>
            <a:r>
              <a:rPr lang="es-CL" sz="3200" dirty="0" smtClean="0"/>
              <a:t> </a:t>
            </a:r>
            <a:r>
              <a:rPr lang="es-CL" sz="3200" dirty="0" err="1" smtClean="0"/>
              <a:t>on</a:t>
            </a:r>
            <a:r>
              <a:rPr lang="es-CL" sz="3200" dirty="0" smtClean="0"/>
              <a:t> </a:t>
            </a:r>
            <a:r>
              <a:rPr lang="es-CL" sz="3200" dirty="0" err="1" smtClean="0"/>
              <a:t>the</a:t>
            </a:r>
            <a:r>
              <a:rPr lang="es-CL" sz="3200" dirty="0" smtClean="0"/>
              <a:t> </a:t>
            </a:r>
            <a:r>
              <a:rPr lang="es-CL" sz="3200" dirty="0" err="1" smtClean="0"/>
              <a:t>big</a:t>
            </a:r>
            <a:r>
              <a:rPr lang="es-CL" sz="3200" dirty="0" smtClean="0"/>
              <a:t> </a:t>
            </a:r>
            <a:r>
              <a:rPr lang="es-CL" sz="3200" dirty="0" err="1" smtClean="0"/>
              <a:t>screen</a:t>
            </a:r>
            <a:r>
              <a:rPr lang="es-CL" sz="3200" dirty="0" smtClean="0"/>
              <a:t> – and </a:t>
            </a:r>
            <a:r>
              <a:rPr lang="es-CL" sz="3200" dirty="0" err="1" smtClean="0"/>
              <a:t>voting</a:t>
            </a:r>
            <a:r>
              <a:rPr lang="es-CL" sz="3200" dirty="0" smtClean="0"/>
              <a:t> </a:t>
            </a:r>
            <a:r>
              <a:rPr lang="es-CL" sz="3200" dirty="0" err="1" smtClean="0"/>
              <a:t>keypad</a:t>
            </a:r>
            <a:endParaRPr lang="fr-FR" sz="3200" dirty="0"/>
          </a:p>
        </p:txBody>
      </p:sp>
      <p:pic>
        <p:nvPicPr>
          <p:cNvPr id="4" name="3 Marcador de contenido"/>
          <p:cNvPicPr>
            <a:picLocks noGrp="1"/>
          </p:cNvPicPr>
          <p:nvPr>
            <p:ph idx="1"/>
          </p:nvPr>
        </p:nvPicPr>
        <p:blipFill>
          <a:blip r:embed="rId3" cstate="print"/>
          <a:srcRect/>
          <a:stretch>
            <a:fillRect/>
          </a:stretch>
        </p:blipFill>
        <p:spPr>
          <a:xfrm>
            <a:off x="642910" y="1571625"/>
            <a:ext cx="7858179" cy="4929209"/>
          </a:xfrm>
          <a:solidFill>
            <a:srgbClr val="FFFFFF"/>
          </a:solid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sz="4000" b="1" dirty="0" smtClean="0"/>
              <a:t>II. The quality of on-line and face-to-face </a:t>
            </a:r>
            <a:r>
              <a:rPr lang="fr-FR" sz="4000" b="1" dirty="0" err="1" smtClean="0"/>
              <a:t>deliberation</a:t>
            </a:r>
            <a:r>
              <a:rPr lang="fr-FR" sz="4000" b="1" dirty="0" smtClean="0"/>
              <a:t> in the </a:t>
            </a:r>
            <a:r>
              <a:rPr lang="fr-FR" sz="4000" b="1" dirty="0" err="1" smtClean="0"/>
              <a:t>Ideal</a:t>
            </a:r>
            <a:r>
              <a:rPr lang="fr-FR" sz="4000" b="1" dirty="0" smtClean="0"/>
              <a:t>-EU </a:t>
            </a:r>
            <a:r>
              <a:rPr lang="fr-FR" sz="4000" b="1" dirty="0" err="1" smtClean="0"/>
              <a:t>project</a:t>
            </a:r>
            <a:endParaRPr lang="fr-FR" sz="4000" dirty="0"/>
          </a:p>
        </p:txBody>
      </p:sp>
      <p:sp>
        <p:nvSpPr>
          <p:cNvPr id="3" name="Espace réservé du contenu 2"/>
          <p:cNvSpPr>
            <a:spLocks noGrp="1"/>
          </p:cNvSpPr>
          <p:nvPr>
            <p:ph idx="1"/>
          </p:nvPr>
        </p:nvSpPr>
        <p:spPr/>
        <p:txBody>
          <a:bodyPr>
            <a:normAutofit fontScale="85000" lnSpcReduction="20000"/>
          </a:bodyPr>
          <a:lstStyle/>
          <a:p>
            <a:pPr>
              <a:buNone/>
            </a:pPr>
            <a:endParaRPr lang="fr-FR" sz="2800" dirty="0" smtClean="0"/>
          </a:p>
          <a:p>
            <a:r>
              <a:rPr lang="fr-FR" sz="2800" dirty="0" err="1" smtClean="0"/>
              <a:t>Systematic</a:t>
            </a:r>
            <a:r>
              <a:rPr lang="fr-FR" sz="2800" dirty="0" smtClean="0"/>
              <a:t> </a:t>
            </a:r>
            <a:r>
              <a:rPr lang="fr-FR" sz="2800" dirty="0" smtClean="0"/>
              <a:t> </a:t>
            </a:r>
            <a:r>
              <a:rPr lang="fr-FR" sz="2800" dirty="0" err="1" smtClean="0"/>
              <a:t>comparison</a:t>
            </a:r>
            <a:r>
              <a:rPr lang="fr-FR" sz="2800" dirty="0" smtClean="0"/>
              <a:t> </a:t>
            </a:r>
            <a:r>
              <a:rPr lang="fr-FR" sz="2800" dirty="0" smtClean="0"/>
              <a:t>of on-line and face-to-face discussions. </a:t>
            </a:r>
            <a:r>
              <a:rPr lang="fr-FR" sz="2800" dirty="0" err="1" smtClean="0"/>
              <a:t>Coding</a:t>
            </a:r>
            <a:r>
              <a:rPr lang="fr-FR" sz="2800" dirty="0" smtClean="0"/>
              <a:t> and content </a:t>
            </a:r>
            <a:r>
              <a:rPr lang="fr-FR" sz="2800" dirty="0" err="1" smtClean="0"/>
              <a:t>analysis</a:t>
            </a:r>
            <a:endParaRPr lang="fr-FR" sz="2800" dirty="0" smtClean="0"/>
          </a:p>
          <a:p>
            <a:endParaRPr lang="fr-FR" sz="2800" dirty="0" smtClean="0"/>
          </a:p>
          <a:p>
            <a:pPr lvl="0"/>
            <a:r>
              <a:rPr lang="fr-FR" sz="2800" dirty="0" smtClean="0"/>
              <a:t>4 </a:t>
            </a:r>
            <a:r>
              <a:rPr lang="fr-FR" sz="2800" dirty="0" err="1" smtClean="0"/>
              <a:t>criteria</a:t>
            </a:r>
            <a:r>
              <a:rPr lang="fr-FR" sz="2800" dirty="0" smtClean="0"/>
              <a:t> (</a:t>
            </a:r>
            <a:r>
              <a:rPr lang="fr-FR" sz="2800" dirty="0" err="1" smtClean="0"/>
              <a:t>partly</a:t>
            </a:r>
            <a:r>
              <a:rPr lang="fr-FR" sz="2800" dirty="0" smtClean="0"/>
              <a:t> </a:t>
            </a:r>
            <a:r>
              <a:rPr lang="fr-FR" sz="2800" dirty="0" err="1" smtClean="0"/>
              <a:t>inspired</a:t>
            </a:r>
            <a:r>
              <a:rPr lang="fr-FR" sz="2800" dirty="0" smtClean="0"/>
              <a:t> by Steiner et al. 2004;  Jansen, </a:t>
            </a:r>
            <a:r>
              <a:rPr lang="fr-FR" sz="2800" dirty="0" err="1" smtClean="0"/>
              <a:t>Kies</a:t>
            </a:r>
            <a:r>
              <a:rPr lang="fr-FR" sz="2800" dirty="0" smtClean="0"/>
              <a:t>, 2004; </a:t>
            </a:r>
            <a:r>
              <a:rPr lang="fr-FR" sz="2800" dirty="0" err="1" smtClean="0"/>
              <a:t>Stromer</a:t>
            </a:r>
            <a:r>
              <a:rPr lang="fr-FR" sz="2800" dirty="0" smtClean="0"/>
              <a:t>-</a:t>
            </a:r>
            <a:r>
              <a:rPr lang="fr-FR" sz="2800" dirty="0" err="1" smtClean="0"/>
              <a:t>Galley</a:t>
            </a:r>
            <a:r>
              <a:rPr lang="fr-FR" sz="2800" dirty="0" smtClean="0"/>
              <a:t> 2007): </a:t>
            </a:r>
          </a:p>
          <a:p>
            <a:pPr lvl="0">
              <a:buNone/>
            </a:pPr>
            <a:r>
              <a:rPr lang="fr-FR" sz="2800" dirty="0" smtClean="0"/>
              <a:t>	</a:t>
            </a:r>
            <a:r>
              <a:rPr lang="fr-FR" sz="2800" dirty="0" smtClean="0"/>
              <a:t>(</a:t>
            </a:r>
            <a:r>
              <a:rPr lang="fr-FR" sz="2800" dirty="0" smtClean="0"/>
              <a:t>1) </a:t>
            </a:r>
            <a:r>
              <a:rPr lang="en-GB" sz="2800" dirty="0" smtClean="0"/>
              <a:t>inclusiveness; (2) reciprocity; (3) level of justification and politicization of the arguments; (4) level of information and reliability of </a:t>
            </a:r>
            <a:r>
              <a:rPr lang="en-GB" sz="2800" dirty="0" smtClean="0"/>
              <a:t>claims</a:t>
            </a:r>
            <a:endParaRPr lang="en-GB" sz="2800" dirty="0" smtClean="0"/>
          </a:p>
          <a:p>
            <a:pPr lvl="0"/>
            <a:endParaRPr lang="en-GB" sz="2800" dirty="0" smtClean="0"/>
          </a:p>
          <a:p>
            <a:pPr lvl="0"/>
            <a:r>
              <a:rPr lang="en-GB" sz="2800" dirty="0" smtClean="0"/>
              <a:t>Impact of the discussion format (on-line vs. Face-to-face) or of the discussion frame (local vs. Global</a:t>
            </a:r>
            <a:r>
              <a:rPr lang="en-GB" sz="2800" dirty="0" smtClean="0"/>
              <a:t>) on deliberative interactions </a:t>
            </a:r>
            <a:r>
              <a:rPr lang="en-GB" sz="2800" dirty="0" smtClean="0"/>
              <a:t>?</a:t>
            </a:r>
            <a:endParaRPr lang="fr-FR" sz="2800" dirty="0" smtClean="0"/>
          </a:p>
          <a:p>
            <a:pPr>
              <a:buNone/>
            </a:pPr>
            <a:endParaRPr lang="fr-FR"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306</TotalTime>
  <Words>1532</Words>
  <Application>Microsoft Office PowerPoint</Application>
  <PresentationFormat>Affichage à l'écran (4:3)</PresentationFormat>
  <Paragraphs>285</Paragraphs>
  <Slides>16</Slides>
  <Notes>11</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Débit</vt:lpstr>
      <vt:lpstr> Fourth International Conference on Online Deliberation (OD2010) Leeds, 30 June- 2 July 2010   Participatory Frames in Deliberative Devices: the Ideal-EU case study   </vt:lpstr>
      <vt:lpstr>Introduction</vt:lpstr>
      <vt:lpstr>Methodology</vt:lpstr>
      <vt:lpstr>Presentation outline</vt:lpstr>
      <vt:lpstr> I. The Ideal-EU project: towards a European deliberation ?</vt:lpstr>
      <vt:lpstr>Diapositive 6</vt:lpstr>
      <vt:lpstr>The tri-regional Electronic Town Meeting (ETM) on November 15th, 2008</vt:lpstr>
      <vt:lpstr>Summary of a discussion displayed on the big screen – and voting keypad</vt:lpstr>
      <vt:lpstr> II. The quality of on-line and face-to-face deliberation in the Ideal-EU project</vt:lpstr>
      <vt:lpstr>(a) Discursive inclusion</vt:lpstr>
      <vt:lpstr>(b) Reciprocity: Little disagreement, but more on-line than face-to-face</vt:lpstr>
      <vt:lpstr>(c) Level of justification</vt:lpstr>
      <vt:lpstr>  (d) Level of information and reliability of claims</vt:lpstr>
      <vt:lpstr>A good deliberation … at the national (not European) level</vt:lpstr>
      <vt:lpstr> III. Deliberating for nothing ? The limited impact of deliberation on regional and European public policies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Talking with the wind?  Discussion on the quality of deliberation in the Ideal-EU project</dc:title>
  <dc:creator>csu</dc:creator>
  <cp:lastModifiedBy>Université de  Lille III</cp:lastModifiedBy>
  <cp:revision>56</cp:revision>
  <dcterms:created xsi:type="dcterms:W3CDTF">2010-03-16T12:55:55Z</dcterms:created>
  <dcterms:modified xsi:type="dcterms:W3CDTF">2010-06-29T14:04:00Z</dcterms:modified>
</cp:coreProperties>
</file>