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5" r:id="rId2"/>
    <p:sldId id="276" r:id="rId3"/>
    <p:sldId id="268" r:id="rId4"/>
    <p:sldId id="267" r:id="rId5"/>
    <p:sldId id="269" r:id="rId6"/>
    <p:sldId id="272" r:id="rId7"/>
    <p:sldId id="273" r:id="rId8"/>
    <p:sldId id="257" r:id="rId9"/>
    <p:sldId id="258" r:id="rId10"/>
    <p:sldId id="270" r:id="rId11"/>
    <p:sldId id="260" r:id="rId12"/>
    <p:sldId id="259" r:id="rId13"/>
    <p:sldId id="271" r:id="rId14"/>
    <p:sldId id="266" r:id="rId15"/>
    <p:sldId id="261" r:id="rId16"/>
    <p:sldId id="264" r:id="rId17"/>
    <p:sldId id="265" r:id="rId18"/>
    <p:sldId id="262" r:id="rId19"/>
    <p:sldId id="263" r:id="rId20"/>
    <p:sldId id="274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8" autoAdjust="0"/>
  </p:normalViewPr>
  <p:slideViewPr>
    <p:cSldViewPr snapToGrid="0">
      <p:cViewPr>
        <p:scale>
          <a:sx n="60" d="100"/>
          <a:sy n="60" d="100"/>
        </p:scale>
        <p:origin x="-3084" y="-11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BDFA06-160D-4DE3-BF2D-9E4C9C7B5C53}" type="datetimeFigureOut">
              <a:rPr lang="en-GB" smtClean="0"/>
              <a:pPr/>
              <a:t>09/07/2010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52331B-5F3F-46AC-A668-FFD6C7D14AE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2D31A60-F142-49FE-A0C7-9B1AC91FBEBA}" type="slidenum">
              <a:rPr lang="en-GB"/>
              <a:pPr/>
              <a:t>2</a:t>
            </a:fld>
            <a:endParaRPr lang="en-GB"/>
          </a:p>
        </p:txBody>
      </p:sp>
      <p:sp>
        <p:nvSpPr>
          <p:cNvPr id="40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27FB2-79AD-46B8-914E-90C70030EA16}" type="datetimeFigureOut">
              <a:rPr lang="en-GB" smtClean="0"/>
              <a:pPr/>
              <a:t>09/07/2010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DECB-7B44-437C-A480-ACA71903CAE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27FB2-79AD-46B8-914E-90C70030EA16}" type="datetimeFigureOut">
              <a:rPr lang="en-GB" smtClean="0"/>
              <a:pPr/>
              <a:t>09/07/2010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DECB-7B44-437C-A480-ACA71903CAE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27FB2-79AD-46B8-914E-90C70030EA16}" type="datetimeFigureOut">
              <a:rPr lang="en-GB" smtClean="0"/>
              <a:pPr/>
              <a:t>09/07/2010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DECB-7B44-437C-A480-ACA71903CAE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27FB2-79AD-46B8-914E-90C70030EA16}" type="datetimeFigureOut">
              <a:rPr lang="en-GB" smtClean="0"/>
              <a:pPr/>
              <a:t>09/07/2010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DECB-7B44-437C-A480-ACA71903CAE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27FB2-79AD-46B8-914E-90C70030EA16}" type="datetimeFigureOut">
              <a:rPr lang="en-GB" smtClean="0"/>
              <a:pPr/>
              <a:t>09/07/2010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DECB-7B44-437C-A480-ACA71903CAE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27FB2-79AD-46B8-914E-90C70030EA16}" type="datetimeFigureOut">
              <a:rPr lang="en-GB" smtClean="0"/>
              <a:pPr/>
              <a:t>09/07/2010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DECB-7B44-437C-A480-ACA71903CAE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27FB2-79AD-46B8-914E-90C70030EA16}" type="datetimeFigureOut">
              <a:rPr lang="en-GB" smtClean="0"/>
              <a:pPr/>
              <a:t>09/07/2010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DECB-7B44-437C-A480-ACA71903CAE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27FB2-79AD-46B8-914E-90C70030EA16}" type="datetimeFigureOut">
              <a:rPr lang="en-GB" smtClean="0"/>
              <a:pPr/>
              <a:t>09/07/2010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DECB-7B44-437C-A480-ACA71903CAE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27FB2-79AD-46B8-914E-90C70030EA16}" type="datetimeFigureOut">
              <a:rPr lang="en-GB" smtClean="0"/>
              <a:pPr/>
              <a:t>09/07/2010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DECB-7B44-437C-A480-ACA71903CAE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27FB2-79AD-46B8-914E-90C70030EA16}" type="datetimeFigureOut">
              <a:rPr lang="en-GB" smtClean="0"/>
              <a:pPr/>
              <a:t>09/07/2010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DECB-7B44-437C-A480-ACA71903CAE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27FB2-79AD-46B8-914E-90C70030EA16}" type="datetimeFigureOut">
              <a:rPr lang="en-GB" smtClean="0"/>
              <a:pPr/>
              <a:t>09/07/2010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DECB-7B44-437C-A480-ACA71903CAE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27FB2-79AD-46B8-914E-90C70030EA16}" type="datetimeFigureOut">
              <a:rPr lang="en-GB" smtClean="0"/>
              <a:pPr/>
              <a:t>09/07/2010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7DECB-7B44-437C-A480-ACA71903CAE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556107"/>
            <a:ext cx="7772400" cy="1470025"/>
          </a:xfrm>
        </p:spPr>
        <p:txBody>
          <a:bodyPr/>
          <a:lstStyle/>
          <a:p>
            <a:r>
              <a:rPr lang="en-GB" dirty="0" smtClean="0"/>
              <a:t>Mixed initiative argument in public deliberation</a:t>
            </a:r>
            <a:endParaRPr lang="en-GB" dirty="0"/>
          </a:p>
        </p:txBody>
      </p:sp>
      <p:pic>
        <p:nvPicPr>
          <p:cNvPr id="6" name="Picture 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77272"/>
            <a:ext cx="1045558" cy="8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SoC colour.jpg                                                 0028E418Macintosh HD                   BA58B983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5877272"/>
            <a:ext cx="22383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Interchange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AIFDB &amp; </a:t>
            </a:r>
            <a:r>
              <a:rPr lang="en-GB" dirty="0" err="1" smtClean="0"/>
              <a:t>OVAView</a:t>
            </a:r>
            <a:endParaRPr lang="en-GB" dirty="0"/>
          </a:p>
        </p:txBody>
      </p:sp>
      <p:pic>
        <p:nvPicPr>
          <p:cNvPr id="5" name="Picture 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77272"/>
            <a:ext cx="1045558" cy="8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SoC colour.jpg                                                 0028E418Macintosh HD                   BA58B983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5877272"/>
            <a:ext cx="22383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449" y="1484784"/>
            <a:ext cx="8762836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AIFDB</a:t>
            </a:r>
            <a:endParaRPr lang="en-GB" dirty="0"/>
          </a:p>
        </p:txBody>
      </p:sp>
      <p:pic>
        <p:nvPicPr>
          <p:cNvPr id="5" name="Picture 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77272"/>
            <a:ext cx="1045558" cy="8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SoC colour.jpg                                                 0028E418Macintosh HD                   BA58B983: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5877272"/>
            <a:ext cx="22383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33946"/>
            <a:ext cx="8693376" cy="4422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OVAView</a:t>
            </a:r>
            <a:endParaRPr lang="en-GB" dirty="0"/>
          </a:p>
        </p:txBody>
      </p:sp>
      <p:pic>
        <p:nvPicPr>
          <p:cNvPr id="4" name="Picture 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77272"/>
            <a:ext cx="1045558" cy="8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SoC colour.jpg                                                 0028E418Macintosh HD                   BA58B983: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5877272"/>
            <a:ext cx="22383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Argument Interaction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 smtClean="0"/>
              <a:t>Arvina</a:t>
            </a:r>
            <a:endParaRPr lang="en-GB" dirty="0"/>
          </a:p>
        </p:txBody>
      </p:sp>
      <p:pic>
        <p:nvPicPr>
          <p:cNvPr id="5" name="Picture 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77272"/>
            <a:ext cx="1045558" cy="8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SoC colour.jpg                                                 0028E418Macintosh HD                   BA58B983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5877272"/>
            <a:ext cx="22383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15816" y="1340768"/>
            <a:ext cx="324036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16682"/>
            <a:ext cx="8352928" cy="4127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5289693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/>
              <a:t>http://wave.google.com</a:t>
            </a:r>
            <a:endParaRPr lang="en-GB" sz="44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Arvina</a:t>
            </a:r>
            <a:r>
              <a:rPr lang="en-GB" dirty="0" smtClean="0"/>
              <a:t>: Google Wave</a:t>
            </a:r>
            <a:endParaRPr lang="en-GB" dirty="0"/>
          </a:p>
        </p:txBody>
      </p:sp>
      <p:pic>
        <p:nvPicPr>
          <p:cNvPr id="6" name="Picture 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77272"/>
            <a:ext cx="1045558" cy="8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SoC colour.jpg                                                 0028E418Macintosh HD                   BA58B983: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5877272"/>
            <a:ext cx="22383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ar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6457" y="1477964"/>
            <a:ext cx="8131086" cy="432047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Arvina</a:t>
            </a:r>
            <a:r>
              <a:rPr lang="en-GB" dirty="0" smtClean="0"/>
              <a:t>: starting a conversation</a:t>
            </a:r>
            <a:endParaRPr lang="en-GB" dirty="0"/>
          </a:p>
        </p:txBody>
      </p:sp>
      <p:pic>
        <p:nvPicPr>
          <p:cNvPr id="5" name="Picture 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77272"/>
            <a:ext cx="1045558" cy="8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SoC colour.jpg                                                 0028E418Macintosh HD                   BA58B983: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5877272"/>
            <a:ext cx="22383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59760" y="1291869"/>
            <a:ext cx="6824480" cy="455713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Arvina</a:t>
            </a:r>
            <a:r>
              <a:rPr lang="en-GB" dirty="0" smtClean="0"/>
              <a:t>: virtual participants</a:t>
            </a:r>
            <a:endParaRPr lang="en-GB" dirty="0"/>
          </a:p>
        </p:txBody>
      </p:sp>
      <p:pic>
        <p:nvPicPr>
          <p:cNvPr id="4" name="Picture 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77272"/>
            <a:ext cx="1045558" cy="8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SoC colour.jpg                                                 0028E418Macintosh HD                   BA58B983: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5877272"/>
            <a:ext cx="22383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23848" y="1184724"/>
            <a:ext cx="5896304" cy="458924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Arvina</a:t>
            </a:r>
            <a:r>
              <a:rPr lang="en-GB" dirty="0" smtClean="0"/>
              <a:t>: asking a question</a:t>
            </a:r>
            <a:endParaRPr lang="en-GB" dirty="0"/>
          </a:p>
        </p:txBody>
      </p:sp>
      <p:pic>
        <p:nvPicPr>
          <p:cNvPr id="4" name="Picture 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77272"/>
            <a:ext cx="1045558" cy="8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SoC colour.jpg                                                 0028E418Macintosh HD                   BA58B983: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5877272"/>
            <a:ext cx="22383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err="1" smtClean="0"/>
              <a:t>Arvina</a:t>
            </a:r>
            <a:r>
              <a:rPr lang="en-GB" sz="3200" dirty="0" smtClean="0"/>
              <a:t>: Mixed Initiative Argument Dialogues</a:t>
            </a:r>
            <a:endParaRPr lang="en-GB" sz="3200" dirty="0"/>
          </a:p>
        </p:txBody>
      </p:sp>
      <p:pic>
        <p:nvPicPr>
          <p:cNvPr id="4" name="Picture 3" descr="b.png"/>
          <p:cNvPicPr>
            <a:picLocks noChangeAspect="1"/>
          </p:cNvPicPr>
          <p:nvPr/>
        </p:nvPicPr>
        <p:blipFill>
          <a:blip r:embed="rId2" cstate="print"/>
          <a:srcRect b="83664"/>
          <a:stretch>
            <a:fillRect/>
          </a:stretch>
        </p:blipFill>
        <p:spPr>
          <a:xfrm>
            <a:off x="218447" y="2821011"/>
            <a:ext cx="8746041" cy="1112045"/>
          </a:xfrm>
          <a:prstGeom prst="rect">
            <a:avLst/>
          </a:prstGeom>
        </p:spPr>
      </p:pic>
      <p:pic>
        <p:nvPicPr>
          <p:cNvPr id="5" name="Picture 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77272"/>
            <a:ext cx="1045558" cy="8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SoC colour.jpg                                                 0028E418Macintosh HD                   BA58B983: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5877272"/>
            <a:ext cx="22383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92317" y="1382115"/>
            <a:ext cx="5963480" cy="444089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Arvina</a:t>
            </a:r>
            <a:r>
              <a:rPr lang="en-GB" dirty="0" smtClean="0"/>
              <a:t>: eliciting further knowledge</a:t>
            </a:r>
            <a:endParaRPr lang="en-GB" dirty="0"/>
          </a:p>
        </p:txBody>
      </p:sp>
      <p:pic>
        <p:nvPicPr>
          <p:cNvPr id="4" name="Picture 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77272"/>
            <a:ext cx="1045558" cy="8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SoC colour.jpg                                                 0028E418Macintosh HD                   BA58B983: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5877272"/>
            <a:ext cx="22383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561600" y="1229890"/>
            <a:ext cx="4983840" cy="47265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55221" rIns="81639" bIns="4082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GB" dirty="0">
                <a:solidFill>
                  <a:srgbClr val="000000"/>
                </a:solidFill>
              </a:rPr>
              <a:t>The link between argument1 and argument2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endParaRPr lang="en-GB" dirty="0">
              <a:solidFill>
                <a:srgbClr val="000000"/>
              </a:solidFill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endParaRPr lang="en-GB" dirty="0">
              <a:solidFill>
                <a:srgbClr val="000000"/>
              </a:solidFill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GB" dirty="0">
                <a:solidFill>
                  <a:srgbClr val="000000"/>
                </a:solidFill>
              </a:rPr>
              <a:t>		</a:t>
            </a:r>
            <a:r>
              <a:rPr lang="en-GB" dirty="0" smtClean="0">
                <a:solidFill>
                  <a:srgbClr val="000000"/>
                </a:solidFill>
              </a:rPr>
              <a:t>	create</a:t>
            </a:r>
            <a:endParaRPr lang="en-GB" dirty="0">
              <a:solidFill>
                <a:srgbClr val="000000"/>
              </a:solidFill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GB" dirty="0">
                <a:solidFill>
                  <a:srgbClr val="000000"/>
                </a:solidFill>
              </a:rPr>
              <a:t>			</a:t>
            </a:r>
            <a:r>
              <a:rPr lang="en-GB" dirty="0" smtClean="0">
                <a:solidFill>
                  <a:srgbClr val="000000"/>
                </a:solidFill>
              </a:rPr>
              <a:t>update</a:t>
            </a:r>
            <a:endParaRPr lang="en-GB" dirty="0">
              <a:solidFill>
                <a:srgbClr val="000000"/>
              </a:solidFill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GB" dirty="0">
                <a:solidFill>
                  <a:srgbClr val="000000"/>
                </a:solidFill>
              </a:rPr>
              <a:t>Using debate to 	</a:t>
            </a:r>
            <a:r>
              <a:rPr lang="en-GB" dirty="0" smtClean="0">
                <a:solidFill>
                  <a:srgbClr val="000000"/>
                </a:solidFill>
              </a:rPr>
              <a:t>navigate   argument </a:t>
            </a:r>
            <a:r>
              <a:rPr lang="en-GB" dirty="0">
                <a:solidFill>
                  <a:srgbClr val="000000"/>
                </a:solidFill>
              </a:rPr>
              <a:t>resources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GB" dirty="0">
                <a:solidFill>
                  <a:srgbClr val="000000"/>
                </a:solidFill>
              </a:rPr>
              <a:t>			</a:t>
            </a:r>
            <a:r>
              <a:rPr lang="en-GB" dirty="0" smtClean="0">
                <a:solidFill>
                  <a:srgbClr val="000000"/>
                </a:solidFill>
              </a:rPr>
              <a:t>replay</a:t>
            </a:r>
            <a:endParaRPr lang="en-GB" dirty="0">
              <a:solidFill>
                <a:srgbClr val="000000"/>
              </a:solidFill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GB" dirty="0">
                <a:solidFill>
                  <a:srgbClr val="000000"/>
                </a:solidFill>
              </a:rPr>
              <a:t>			</a:t>
            </a:r>
            <a:r>
              <a:rPr lang="en-GB" dirty="0" smtClean="0">
                <a:solidFill>
                  <a:srgbClr val="000000"/>
                </a:solidFill>
              </a:rPr>
              <a:t>play </a:t>
            </a:r>
            <a:r>
              <a:rPr lang="en-GB" dirty="0">
                <a:solidFill>
                  <a:srgbClr val="000000"/>
                </a:solidFill>
              </a:rPr>
              <a:t>with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endParaRPr lang="en-GB" dirty="0">
              <a:solidFill>
                <a:srgbClr val="000000"/>
              </a:solidFill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endParaRPr lang="en-GB" dirty="0">
              <a:solidFill>
                <a:srgbClr val="000000"/>
              </a:solidFill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GB" dirty="0">
                <a:solidFill>
                  <a:srgbClr val="000000"/>
                </a:solidFill>
              </a:rPr>
              <a:t>Mixed initiative argumentation 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GB" dirty="0">
                <a:solidFill>
                  <a:srgbClr val="000000"/>
                </a:solidFill>
              </a:rPr>
              <a:t>	- new debates with old arguments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GB" dirty="0">
                <a:solidFill>
                  <a:srgbClr val="000000"/>
                </a:solidFill>
              </a:rPr>
              <a:t>	- different automation strategies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GB" dirty="0">
                <a:solidFill>
                  <a:srgbClr val="000000"/>
                </a:solidFill>
              </a:rPr>
              <a:t>	- KE on the QT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endParaRPr lang="en-GB" dirty="0">
              <a:solidFill>
                <a:srgbClr val="000000"/>
              </a:solidFill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GB" dirty="0">
                <a:solidFill>
                  <a:srgbClr val="000000"/>
                </a:solidFill>
              </a:rPr>
              <a:t>Engaging public engagement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GB" dirty="0">
                <a:solidFill>
                  <a:srgbClr val="000000"/>
                </a:solidFill>
              </a:rPr>
              <a:t>	- dialogue structure, not NL, for naturalness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GB" dirty="0">
                <a:solidFill>
                  <a:srgbClr val="000000"/>
                </a:solidFill>
              </a:rPr>
              <a:t>	- breaking down the barriers between the official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GB" dirty="0">
                <a:solidFill>
                  <a:srgbClr val="000000"/>
                </a:solidFill>
              </a:rPr>
              <a:t>	  (the broadcast; the formal) and the public (the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GB" dirty="0">
                <a:solidFill>
                  <a:srgbClr val="000000"/>
                </a:solidFill>
              </a:rPr>
              <a:t>	  consultative; the informal)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263463" y="2409495"/>
            <a:ext cx="1897610" cy="2383222"/>
            <a:chOff x="3433764" y="1490662"/>
            <a:chExt cx="1966911" cy="2581275"/>
          </a:xfrm>
        </p:grpSpPr>
        <p:sp>
          <p:nvSpPr>
            <p:cNvPr id="3" name="Flowchart: Direct Access Storage 2"/>
            <p:cNvSpPr/>
            <p:nvPr/>
          </p:nvSpPr>
          <p:spPr>
            <a:xfrm rot="16200000">
              <a:off x="3114676" y="1809750"/>
              <a:ext cx="2581275" cy="1943100"/>
            </a:xfrm>
            <a:prstGeom prst="flowChartMagneticDrum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467100" y="2790825"/>
              <a:ext cx="19335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 smtClean="0"/>
                <a:t>AIFDB</a:t>
              </a:r>
              <a:endParaRPr lang="en-GB" sz="3200" dirty="0"/>
            </a:p>
          </p:txBody>
        </p:sp>
      </p:grpSp>
      <p:pic>
        <p:nvPicPr>
          <p:cNvPr id="6" name="Picture 5" descr="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60262" y="331075"/>
            <a:ext cx="2519330" cy="1876098"/>
          </a:xfrm>
          <a:prstGeom prst="rect">
            <a:avLst/>
          </a:prstGeom>
        </p:spPr>
      </p:pic>
      <p:pic>
        <p:nvPicPr>
          <p:cNvPr id="7" name="Picture 6" descr="ova-interface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06551" y="4051715"/>
            <a:ext cx="3238026" cy="1726948"/>
          </a:xfrm>
          <a:prstGeom prst="rect">
            <a:avLst/>
          </a:prstGeom>
        </p:spPr>
      </p:pic>
      <p:sp>
        <p:nvSpPr>
          <p:cNvPr id="9" name="Left-Right Arrow 8"/>
          <p:cNvSpPr/>
          <p:nvPr/>
        </p:nvSpPr>
        <p:spPr>
          <a:xfrm rot="1282040">
            <a:off x="4941109" y="4303368"/>
            <a:ext cx="1302184" cy="977462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Left-Right Arrow 9"/>
          <p:cNvSpPr/>
          <p:nvPr/>
        </p:nvSpPr>
        <p:spPr>
          <a:xfrm rot="8046817">
            <a:off x="4736784" y="1942627"/>
            <a:ext cx="2307644" cy="977462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9119" y="214597"/>
            <a:ext cx="2150521" cy="1093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Up Arrow 11"/>
          <p:cNvSpPr/>
          <p:nvPr/>
        </p:nvSpPr>
        <p:spPr>
          <a:xfrm>
            <a:off x="3704897" y="1355834"/>
            <a:ext cx="945931" cy="1198179"/>
          </a:xfrm>
          <a:prstGeom prst="up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236483" y="1371600"/>
            <a:ext cx="1839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ArguBlogging</a:t>
            </a:r>
            <a:endParaRPr lang="en-GB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9187" y="4729656"/>
            <a:ext cx="20672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Argument</a:t>
            </a:r>
          </a:p>
          <a:p>
            <a:pPr algn="ctr"/>
            <a:r>
              <a:rPr lang="en-GB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Microblogging</a:t>
            </a:r>
            <a:endParaRPr lang="en-GB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Left-Right Arrow 14"/>
          <p:cNvSpPr/>
          <p:nvPr/>
        </p:nvSpPr>
        <p:spPr>
          <a:xfrm rot="9269102">
            <a:off x="1960233" y="4323681"/>
            <a:ext cx="1485684" cy="977462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Left-Right Arrow 15"/>
          <p:cNvSpPr/>
          <p:nvPr/>
        </p:nvSpPr>
        <p:spPr>
          <a:xfrm rot="2017383">
            <a:off x="1870565" y="1795686"/>
            <a:ext cx="1601053" cy="977462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8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877272"/>
            <a:ext cx="1045558" cy="8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SoC colour.jpg                                                 0028E418Macintosh HD                   BA58B983: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5877272"/>
            <a:ext cx="22383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571873"/>
            <a:ext cx="7772400" cy="1470025"/>
          </a:xfrm>
        </p:spPr>
        <p:txBody>
          <a:bodyPr/>
          <a:lstStyle/>
          <a:p>
            <a:r>
              <a:rPr lang="en-GB" dirty="0" smtClean="0"/>
              <a:t>Summary &amp; Conclusions</a:t>
            </a:r>
            <a:endParaRPr lang="en-GB" dirty="0"/>
          </a:p>
        </p:txBody>
      </p:sp>
      <p:pic>
        <p:nvPicPr>
          <p:cNvPr id="7" name="Picture 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77272"/>
            <a:ext cx="1045558" cy="8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SoC colour.jpg                                                 0028E418Macintosh HD                   BA58B983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5877272"/>
            <a:ext cx="22383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Domain Background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Beauly – Denny Power Line</a:t>
            </a:r>
            <a:endParaRPr lang="en-GB" dirty="0"/>
          </a:p>
        </p:txBody>
      </p:sp>
      <p:pic>
        <p:nvPicPr>
          <p:cNvPr id="4" name="Picture 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77272"/>
            <a:ext cx="1045558" cy="8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SoC colour.jpg                                                 0028E418Macintosh HD                   BA58B983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5877272"/>
            <a:ext cx="22383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Beauly – Denny Power Line</a:t>
            </a:r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1097318" y="1363991"/>
            <a:ext cx="6927330" cy="4469250"/>
            <a:chOff x="303308" y="1403274"/>
            <a:chExt cx="8515350" cy="4800600"/>
          </a:xfrm>
        </p:grpSpPr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3308" y="1403274"/>
              <a:ext cx="8515350" cy="480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5214"/>
            <a:stretch>
              <a:fillRect/>
            </a:stretch>
          </p:blipFill>
          <p:spPr bwMode="auto">
            <a:xfrm>
              <a:off x="307400" y="5774087"/>
              <a:ext cx="1309117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0464" y="1597990"/>
            <a:ext cx="97155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877272"/>
            <a:ext cx="1045558" cy="8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SoC colour.jpg                                                 0028E418Macintosh HD                   BA58B983: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5877272"/>
            <a:ext cx="22383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Argument Analysis</a:t>
            </a:r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OVA - Online Visualisation of Argument</a:t>
            </a:r>
            <a:endParaRPr lang="en-GB" dirty="0"/>
          </a:p>
        </p:txBody>
      </p:sp>
      <p:pic>
        <p:nvPicPr>
          <p:cNvPr id="4" name="Picture 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77272"/>
            <a:ext cx="1045558" cy="8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SoC colour.jpg                                                 0028E418Macintosh HD                   BA58B983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5877272"/>
            <a:ext cx="22383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OVA: start page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189" y="1640114"/>
            <a:ext cx="8225171" cy="406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77272"/>
            <a:ext cx="1045558" cy="8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SoC colour.jpg                                                 0028E418Macintosh HD                   BA58B983: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5877272"/>
            <a:ext cx="22383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OVA: user interface</a:t>
            </a:r>
            <a:endParaRPr lang="en-GB" dirty="0"/>
          </a:p>
        </p:txBody>
      </p:sp>
      <p:pic>
        <p:nvPicPr>
          <p:cNvPr id="4" name="Picture 3" descr="ova-interface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255116"/>
            <a:ext cx="8640960" cy="46085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23460" y="1975940"/>
            <a:ext cx="4130040" cy="3543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77272"/>
            <a:ext cx="1045558" cy="8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SoC colour.jpg                                                 0028E418Macintosh HD                   BA58B983: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5877272"/>
            <a:ext cx="22383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va-interface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255116"/>
            <a:ext cx="8640960" cy="460851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OVA: analysis</a:t>
            </a:r>
            <a:endParaRPr lang="en-GB" dirty="0"/>
          </a:p>
        </p:txBody>
      </p:sp>
      <p:pic>
        <p:nvPicPr>
          <p:cNvPr id="4" name="Picture 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77272"/>
            <a:ext cx="1045558" cy="8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SoC colour.jpg                                                 0028E418Macintosh HD                   BA58B983: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5877272"/>
            <a:ext cx="22383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rticipa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1339144"/>
            <a:ext cx="5173367" cy="487685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OVA: adding participants</a:t>
            </a:r>
            <a:endParaRPr lang="en-GB" dirty="0"/>
          </a:p>
        </p:txBody>
      </p:sp>
      <p:pic>
        <p:nvPicPr>
          <p:cNvPr id="4" name="Picture 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77272"/>
            <a:ext cx="1045558" cy="8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SoC colour.jpg                                                 0028E418Macintosh HD                   BA58B983: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5877272"/>
            <a:ext cx="22383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96</Words>
  <Application>Microsoft Office PowerPoint</Application>
  <PresentationFormat>On-screen Show (4:3)</PresentationFormat>
  <Paragraphs>49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Mixed initiative argument in public deliberation</vt:lpstr>
      <vt:lpstr>Slide 2</vt:lpstr>
      <vt:lpstr>Domain Background</vt:lpstr>
      <vt:lpstr>Beauly – Denny Power Line</vt:lpstr>
      <vt:lpstr>Argument Analysis</vt:lpstr>
      <vt:lpstr>OVA: start page</vt:lpstr>
      <vt:lpstr>OVA: user interface</vt:lpstr>
      <vt:lpstr>OVA: analysis</vt:lpstr>
      <vt:lpstr>OVA: adding participants</vt:lpstr>
      <vt:lpstr>Interchange</vt:lpstr>
      <vt:lpstr>AIFDB</vt:lpstr>
      <vt:lpstr>OVAView</vt:lpstr>
      <vt:lpstr>Argument Interaction</vt:lpstr>
      <vt:lpstr>Arvina: Google Wave</vt:lpstr>
      <vt:lpstr>Arvina: starting a conversation</vt:lpstr>
      <vt:lpstr>Arvina: virtual participants</vt:lpstr>
      <vt:lpstr>Arvina: asking a question</vt:lpstr>
      <vt:lpstr>Arvina: Mixed Initiative Argument Dialogues</vt:lpstr>
      <vt:lpstr>Arvina: eliciting further knowledge</vt:lpstr>
      <vt:lpstr>Slide 20</vt:lpstr>
      <vt:lpstr>Summary &amp; Conclusions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msnaith</dc:creator>
  <cp:lastModifiedBy>Mark</cp:lastModifiedBy>
  <cp:revision>30</cp:revision>
  <dcterms:created xsi:type="dcterms:W3CDTF">2010-06-23T12:55:51Z</dcterms:created>
  <dcterms:modified xsi:type="dcterms:W3CDTF">2010-07-09T15:34:04Z</dcterms:modified>
</cp:coreProperties>
</file>