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6" r:id="rId3"/>
    <p:sldId id="261" r:id="rId4"/>
    <p:sldId id="270" r:id="rId5"/>
    <p:sldId id="274" r:id="rId6"/>
    <p:sldId id="273" r:id="rId7"/>
    <p:sldId id="272" r:id="rId8"/>
    <p:sldId id="275" r:id="rId9"/>
    <p:sldId id="257" r:id="rId10"/>
    <p:sldId id="258" r:id="rId11"/>
    <p:sldId id="259" r:id="rId12"/>
    <p:sldId id="264" r:id="rId13"/>
    <p:sldId id="280" r:id="rId14"/>
    <p:sldId id="269" r:id="rId15"/>
    <p:sldId id="278" r:id="rId16"/>
    <p:sldId id="260" r:id="rId17"/>
    <p:sldId id="297" r:id="rId18"/>
    <p:sldId id="277" r:id="rId19"/>
    <p:sldId id="281" r:id="rId20"/>
    <p:sldId id="282" r:id="rId21"/>
    <p:sldId id="283" r:id="rId22"/>
    <p:sldId id="299" r:id="rId23"/>
    <p:sldId id="300" r:id="rId24"/>
    <p:sldId id="301" r:id="rId25"/>
    <p:sldId id="290" r:id="rId26"/>
    <p:sldId id="284" r:id="rId27"/>
    <p:sldId id="303" r:id="rId28"/>
    <p:sldId id="304" r:id="rId2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276D"/>
    <a:srgbClr val="AB206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520D1B-127F-4703-A7F6-80F6918112EB}" type="datetimeFigureOut">
              <a:rPr lang="he-IL" smtClean="0"/>
              <a:pPr/>
              <a:t>כ"ז/תמוז/תש"ע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394232D-C900-479E-B80F-ED518A1F36D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108728E-1A9D-4475-BE46-A474277358A1}" type="datetimeFigureOut">
              <a:rPr lang="he-IL" smtClean="0"/>
              <a:pPr/>
              <a:t>כ"ז/תמוז/תש"ע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5DBC289-2051-4034-9584-0FCDC186D85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BC289-2051-4034-9584-0FCDC186D852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3481-D7A6-48D1-990C-087F43B01CFB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A960-F0A5-4434-9592-C56405D97D1F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8635-A00D-410B-998F-782109BCFB3E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DCAE-89F4-4BC7-B217-CCA8114E83D0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9CBC-D894-48BD-AA85-DC2A484762C6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DC575-B266-4C85-84E1-40580EC54500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2C33-6548-4449-BDB1-1E3542145FB5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A76A8-0395-4126-A78C-C12DBDC54AF9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DE16-54D8-4497-A3A9-79F3D5885DBD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0FDD-D7C8-4FD2-B9EB-C1515F4E644D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61D8-5B28-41D0-B652-70934423279E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53B3-48AF-4BE6-8583-330D0EC93B8E}" type="datetime8">
              <a:rPr lang="he-IL" smtClean="0"/>
              <a:pPr/>
              <a:t>09 יולי 10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34019-36AA-47F3-8F80-6C17C234862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440159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Mapping the Practice of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Online Deliberation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8460432" cy="17526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Edith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Manosevitch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, PhD</a:t>
            </a:r>
          </a:p>
          <a:p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Emek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</a:rPr>
              <a:t>Yezreel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Academic College, Israel</a:t>
            </a:r>
          </a:p>
          <a:p>
            <a:endParaRPr lang="en-US" sz="2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The Fourth International Conference on Online Deliberation,</a:t>
            </a:r>
          </a:p>
          <a:p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Leeds University Business School, Leeds, UK.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he-IL" sz="2400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Sample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l" rtl="0"/>
            <a:r>
              <a:rPr lang="en-US" dirty="0" smtClean="0"/>
              <a:t>Snowball sample, 13 websites</a:t>
            </a:r>
          </a:p>
          <a:p>
            <a:pPr marL="514350" indent="-514350" algn="l" rtl="0"/>
            <a:r>
              <a:rPr lang="en-US" dirty="0" smtClean="0"/>
              <a:t>Criteria: </a:t>
            </a:r>
          </a:p>
          <a:p>
            <a:pPr marL="914400" lvl="1" indent="-514350" algn="l" rtl="0">
              <a:buFont typeface="+mj-lt"/>
              <a:buAutoNum type="arabicPeriod"/>
            </a:pPr>
            <a:r>
              <a:rPr lang="en-US" dirty="0" smtClean="0"/>
              <a:t>Primary and explicit purpose is to engage citizens in public discussion of issues</a:t>
            </a:r>
          </a:p>
          <a:p>
            <a:pPr marL="914400" lvl="1" indent="-514350" algn="l" rtl="0">
              <a:buFont typeface="+mj-lt"/>
              <a:buAutoNum type="arabicPeriod"/>
            </a:pPr>
            <a:r>
              <a:rPr lang="en-US" dirty="0" smtClean="0"/>
              <a:t>Not confined to a particular issue, community or geographical location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Not included: Blogs, or discussion forums appearing as a by-products on a websites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Sample Websites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dirty="0"/>
              <a:t>America </a:t>
            </a:r>
            <a:r>
              <a:rPr lang="en-US" dirty="0" smtClean="0"/>
              <a:t>Speaks </a:t>
            </a:r>
          </a:p>
          <a:p>
            <a:pPr algn="ctr">
              <a:buNone/>
            </a:pPr>
            <a:r>
              <a:rPr lang="en-US" dirty="0" smtClean="0"/>
              <a:t>Viewpoint Learning </a:t>
            </a:r>
          </a:p>
          <a:p>
            <a:pPr algn="ctr">
              <a:buNone/>
            </a:pPr>
            <a:r>
              <a:rPr lang="en-US" dirty="0" smtClean="0"/>
              <a:t>E-the people </a:t>
            </a:r>
          </a:p>
          <a:p>
            <a:pPr algn="ctr">
              <a:buNone/>
            </a:pPr>
            <a:r>
              <a:rPr lang="en-US" dirty="0" smtClean="0"/>
              <a:t>E-Democracy </a:t>
            </a:r>
          </a:p>
          <a:p>
            <a:pPr algn="ctr">
              <a:buNone/>
            </a:pPr>
            <a:r>
              <a:rPr lang="en-US" dirty="0" smtClean="0"/>
              <a:t>Do Tank </a:t>
            </a:r>
          </a:p>
          <a:p>
            <a:pPr algn="ctr">
              <a:buNone/>
            </a:pPr>
            <a:r>
              <a:rPr lang="en-US" dirty="0" smtClean="0"/>
              <a:t>Web Lab </a:t>
            </a:r>
          </a:p>
          <a:p>
            <a:pPr algn="ctr">
              <a:buNone/>
            </a:pPr>
            <a:r>
              <a:rPr lang="en-US" dirty="0" smtClean="0"/>
              <a:t>Dialogue Circles </a:t>
            </a:r>
          </a:p>
          <a:p>
            <a:pPr algn="ctr">
              <a:buNone/>
            </a:pPr>
            <a:r>
              <a:rPr lang="en-US" dirty="0" smtClean="0"/>
              <a:t>Truth Mapping </a:t>
            </a:r>
          </a:p>
          <a:p>
            <a:pPr algn="ctr">
              <a:buNone/>
            </a:pPr>
            <a:r>
              <a:rPr lang="en-US" dirty="0" smtClean="0"/>
              <a:t>Open-Space Online </a:t>
            </a:r>
          </a:p>
          <a:p>
            <a:pPr algn="ctr">
              <a:buNone/>
            </a:pPr>
            <a:r>
              <a:rPr lang="en-US" dirty="0" smtClean="0"/>
              <a:t>By </a:t>
            </a:r>
            <a:r>
              <a:rPr lang="en-US" dirty="0"/>
              <a:t>the </a:t>
            </a:r>
            <a:r>
              <a:rPr lang="en-US" dirty="0" smtClean="0"/>
              <a:t>People </a:t>
            </a:r>
          </a:p>
          <a:p>
            <a:pPr algn="ctr">
              <a:buNone/>
            </a:pPr>
            <a:r>
              <a:rPr lang="en-US" dirty="0" err="1" smtClean="0"/>
              <a:t>DroppingKnowledge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err="1" smtClean="0"/>
              <a:t>OnlineGroups</a:t>
            </a: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Soliya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Method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October 2008 – May 2009 (recently updated)</a:t>
            </a:r>
          </a:p>
          <a:p>
            <a:pPr algn="l" rtl="0"/>
            <a:r>
              <a:rPr lang="en-US" dirty="0" smtClean="0"/>
              <a:t>Content analysis: </a:t>
            </a:r>
          </a:p>
          <a:p>
            <a:pPr lvl="1" algn="l" rtl="0"/>
            <a:r>
              <a:rPr lang="en-US" dirty="0" smtClean="0"/>
              <a:t>About page: </a:t>
            </a:r>
          </a:p>
          <a:p>
            <a:pPr lvl="2" algn="l" rtl="0"/>
            <a:r>
              <a:rPr lang="en-US" dirty="0" smtClean="0"/>
              <a:t>Mission statement and declared goals</a:t>
            </a:r>
          </a:p>
          <a:p>
            <a:pPr lvl="1" algn="l" rtl="0"/>
            <a:r>
              <a:rPr lang="en-US" dirty="0" smtClean="0"/>
              <a:t>Guidelines provided on the websites: </a:t>
            </a:r>
          </a:p>
          <a:p>
            <a:pPr lvl="2" algn="l" rtl="0"/>
            <a:r>
              <a:rPr lang="en-US" dirty="0" smtClean="0"/>
              <a:t>Goals of deliberation/forums</a:t>
            </a:r>
          </a:p>
          <a:p>
            <a:pPr lvl="2" algn="l" rtl="0"/>
            <a:r>
              <a:rPr lang="en-US" dirty="0" smtClean="0"/>
              <a:t>Guidelines /rules for online forums</a:t>
            </a:r>
          </a:p>
          <a:p>
            <a:pPr lvl="1" algn="l" rtl="0">
              <a:buNone/>
            </a:pPr>
            <a:endParaRPr lang="en-US" dirty="0" smtClean="0"/>
          </a:p>
          <a:p>
            <a:pPr lvl="1" algn="l" rtl="0">
              <a:buNone/>
            </a:pPr>
            <a:r>
              <a:rPr lang="en-US" dirty="0" smtClean="0"/>
              <a:t>* Not examined: content of specific forums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296143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Findings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Distinction 1: Role of the Website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ctr" rtl="0">
              <a:buNone/>
            </a:pPr>
            <a:r>
              <a:rPr lang="en-US" sz="3500" b="1" dirty="0" smtClean="0">
                <a:solidFill>
                  <a:srgbClr val="002060"/>
                </a:solidFill>
              </a:rPr>
              <a:t>Host websites </a:t>
            </a:r>
            <a:endParaRPr lang="en-US" sz="3500" dirty="0" smtClean="0">
              <a:solidFill>
                <a:srgbClr val="002060"/>
              </a:solidFill>
            </a:endParaRPr>
          </a:p>
          <a:p>
            <a:pPr algn="l" rtl="0">
              <a:buNone/>
            </a:pPr>
            <a:r>
              <a:rPr lang="en-US" dirty="0" smtClean="0"/>
              <a:t>Provide space, tools and guidance needed for deliberation. </a:t>
            </a:r>
          </a:p>
          <a:p>
            <a:pPr algn="l" rtl="0">
              <a:buNone/>
            </a:pPr>
            <a:r>
              <a:rPr lang="en-US" dirty="0" smtClean="0"/>
              <a:t>Enable the process, encourage and support it, </a:t>
            </a:r>
          </a:p>
          <a:p>
            <a:pPr algn="l" rtl="0">
              <a:buNone/>
            </a:pPr>
            <a:r>
              <a:rPr lang="en-US" dirty="0" smtClean="0"/>
              <a:t>Do not initiate or convene deliberation. </a:t>
            </a:r>
          </a:p>
          <a:p>
            <a:pPr algn="l" rtl="0">
              <a:buNone/>
            </a:pPr>
            <a:r>
              <a:rPr lang="en-US" dirty="0" smtClean="0"/>
              <a:t>Do not take any active part in the actual deliberation. </a:t>
            </a:r>
          </a:p>
          <a:p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ctr" rtl="0">
              <a:buNone/>
            </a:pPr>
            <a:r>
              <a:rPr lang="en-US" sz="3500" b="1" dirty="0" smtClean="0">
                <a:solidFill>
                  <a:srgbClr val="002060"/>
                </a:solidFill>
              </a:rPr>
              <a:t>Convener Websites</a:t>
            </a:r>
          </a:p>
          <a:p>
            <a:pPr algn="l" rtl="0">
              <a:buNone/>
            </a:pPr>
            <a:r>
              <a:rPr lang="en-US" dirty="0" smtClean="0"/>
              <a:t>Provide space, tools and guidance needed for deliberation. </a:t>
            </a:r>
          </a:p>
          <a:p>
            <a:pPr algn="l" rtl="0">
              <a:buNone/>
            </a:pPr>
            <a:r>
              <a:rPr lang="en-US" dirty="0" smtClean="0"/>
              <a:t>Initiate and convene deliberation. </a:t>
            </a:r>
          </a:p>
          <a:p>
            <a:pPr algn="l" rtl="0">
              <a:buNone/>
            </a:pPr>
            <a:r>
              <a:rPr lang="en-US" dirty="0" smtClean="0"/>
              <a:t>Take the leading role in the process. </a:t>
            </a:r>
          </a:p>
          <a:p>
            <a:pPr algn="l" rtl="0">
              <a:buNone/>
            </a:pPr>
            <a:r>
              <a:rPr lang="en-US" dirty="0" smtClean="0"/>
              <a:t>Enable the process, make deliberation happen. </a:t>
            </a:r>
          </a:p>
          <a:p>
            <a:pPr algn="l" rtl="0">
              <a:buNone/>
            </a:pPr>
            <a:endParaRPr lang="en-US" dirty="0" smtClean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Distinction 2: Goal of the Website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algn="ctr" rtl="0">
              <a:buNone/>
            </a:pPr>
            <a:r>
              <a:rPr lang="en-US" sz="7000" b="1" dirty="0" smtClean="0">
                <a:solidFill>
                  <a:srgbClr val="002060"/>
                </a:solidFill>
              </a:rPr>
              <a:t>Democracy Driven</a:t>
            </a:r>
          </a:p>
          <a:p>
            <a:pPr algn="l" rtl="0">
              <a:buNone/>
            </a:pPr>
            <a:r>
              <a:rPr lang="en-US" sz="6500" dirty="0" smtClean="0"/>
              <a:t>Driven primarily by ideals of the deliberative theory of democracy. </a:t>
            </a:r>
          </a:p>
          <a:p>
            <a:pPr algn="l" rtl="0">
              <a:buNone/>
            </a:pPr>
            <a:r>
              <a:rPr lang="en-US" sz="6500" dirty="0" smtClean="0"/>
              <a:t>Usually run by non-profit and/or foundation-based organizations. </a:t>
            </a:r>
          </a:p>
          <a:p>
            <a:pPr algn="l" rtl="0">
              <a:buNone/>
            </a:pPr>
            <a:r>
              <a:rPr lang="en-US" sz="6500" dirty="0" smtClean="0"/>
              <a:t>Seek to strengthen democratic life by promoting constructive public discourse. </a:t>
            </a:r>
            <a:endParaRPr lang="en-US" sz="6500" dirty="0" smtClean="0">
              <a:solidFill>
                <a:srgbClr val="002060"/>
              </a:solidFill>
            </a:endParaRPr>
          </a:p>
          <a:p>
            <a:pPr algn="l" rtl="0">
              <a:buNone/>
            </a:pPr>
            <a:endParaRPr lang="en-US" sz="5500" dirty="0" smtClean="0">
              <a:solidFill>
                <a:srgbClr val="002060"/>
              </a:solidFill>
            </a:endParaRPr>
          </a:p>
          <a:p>
            <a:pPr algn="ctr" rtl="0">
              <a:buNone/>
            </a:pPr>
            <a:r>
              <a:rPr lang="en-US" dirty="0" smtClean="0"/>
              <a:t>	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en-US" sz="7000" b="1" dirty="0" smtClean="0">
                <a:solidFill>
                  <a:srgbClr val="002060"/>
                </a:solidFill>
              </a:rPr>
              <a:t>Service Providers</a:t>
            </a:r>
          </a:p>
          <a:p>
            <a:pPr algn="l" rtl="0">
              <a:buNone/>
            </a:pPr>
            <a:r>
              <a:rPr lang="en-US" sz="6500" dirty="0" smtClean="0"/>
              <a:t>Provide online deliberation as a service. </a:t>
            </a:r>
          </a:p>
          <a:p>
            <a:pPr algn="l" rtl="0">
              <a:buNone/>
            </a:pPr>
            <a:endParaRPr lang="en-US" sz="6500" dirty="0" smtClean="0"/>
          </a:p>
          <a:p>
            <a:pPr algn="l" rtl="0">
              <a:buNone/>
            </a:pPr>
            <a:r>
              <a:rPr lang="en-US" sz="6500" dirty="0" smtClean="0"/>
              <a:t>Mostly for-profit private organizations. </a:t>
            </a:r>
          </a:p>
          <a:p>
            <a:pPr algn="l" rtl="0">
              <a:buNone/>
            </a:pPr>
            <a:r>
              <a:rPr lang="en-US" sz="6500" dirty="0" smtClean="0"/>
              <a:t>Collaborate with democracy-driven organizations (or offer their services) to implement deliberation.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>
                <a:solidFill>
                  <a:srgbClr val="002060"/>
                </a:solidFill>
              </a:rPr>
              <a:t>Table 1: </a:t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>Primary role of website by </a:t>
            </a:r>
            <a:r>
              <a:rPr lang="en-US" sz="4000" b="1" dirty="0">
                <a:solidFill>
                  <a:srgbClr val="002060"/>
                </a:solidFill>
              </a:rPr>
              <a:t>primary goal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229600" cy="37752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3008296"/>
                <a:gridCol w="2478104"/>
              </a:tblGrid>
              <a:tr h="57261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Convener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Host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Website</a:t>
                      </a:r>
                      <a:r>
                        <a:rPr lang="en-US" sz="2400" baseline="0" dirty="0" smtClean="0"/>
                        <a:t> type</a:t>
                      </a:r>
                      <a:endParaRPr lang="he-IL" sz="2400" dirty="0"/>
                    </a:p>
                  </a:txBody>
                  <a:tcPr/>
                </a:tc>
              </a:tr>
              <a:tr h="2379712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America Speaks</a:t>
                      </a:r>
                    </a:p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Viewpoint Learning</a:t>
                      </a:r>
                    </a:p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BythePeople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Soliya</a:t>
                      </a:r>
                      <a:endParaRPr lang="en-US" sz="2400" dirty="0" smtClean="0"/>
                    </a:p>
                    <a:p>
                      <a:pPr algn="ctr" rtl="1"/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E-Democracy</a:t>
                      </a:r>
                    </a:p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thePeople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DemocracyLab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Truth Mapping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droppingknowledge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Democracy Driven</a:t>
                      </a:r>
                      <a:endParaRPr lang="he-I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Ascentum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WebLab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OpenSpaceOnline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Online groups.net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Service Provider</a:t>
                      </a:r>
                      <a:endParaRPr lang="he-IL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16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What is the underlying theory of deliberative democracy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in each type of website?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Host Websites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Citizen-Centered Approach</a:t>
            </a:r>
            <a:endParaRPr lang="he-IL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87418"/>
                <a:gridCol w="2942182"/>
              </a:tblGrid>
              <a:tr h="24462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Informed citizenry</a:t>
                      </a:r>
                    </a:p>
                    <a:p>
                      <a:pPr algn="l" rtl="1"/>
                      <a:r>
                        <a:rPr lang="en-US" sz="2400" baseline="0" dirty="0" smtClean="0"/>
                        <a:t> Informed public opinion, working strengthening communities and working through issues together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Goals (vary)</a:t>
                      </a:r>
                      <a:endParaRPr lang="he-IL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Initiators,</a:t>
                      </a:r>
                      <a:r>
                        <a:rPr lang="en-US" sz="2400" baseline="0" dirty="0" smtClean="0"/>
                        <a:t> and drivers of the process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Role of Citizens</a:t>
                      </a:r>
                      <a:endParaRPr lang="he-IL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Provide</a:t>
                      </a:r>
                      <a:r>
                        <a:rPr lang="en-US" sz="2400" baseline="0" dirty="0" smtClean="0"/>
                        <a:t> online space, tools  &amp;  guidance</a:t>
                      </a:r>
                    </a:p>
                    <a:p>
                      <a:pPr algn="l" rtl="1"/>
                      <a:r>
                        <a:rPr lang="en-US" sz="2400" baseline="0" dirty="0" smtClean="0"/>
                        <a:t>Encourage and support</a:t>
                      </a:r>
                    </a:p>
                    <a:p>
                      <a:pPr algn="l" rtl="1"/>
                      <a:r>
                        <a:rPr lang="en-US" sz="2400" baseline="0" dirty="0" smtClean="0"/>
                        <a:t>Do not initiate, participate or lead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Role of Institutions</a:t>
                      </a:r>
                      <a:endParaRPr lang="he-IL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Organic, evolving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Nature of the</a:t>
                      </a:r>
                      <a:r>
                        <a:rPr lang="en-US" sz="2400" b="1" baseline="0" dirty="0" smtClean="0"/>
                        <a:t> process</a:t>
                      </a:r>
                      <a:endParaRPr lang="he-IL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Example: E-Democracy.org</a:t>
            </a:r>
            <a:endParaRPr lang="he-IL" sz="4000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19</a:t>
            </a:fld>
            <a:endParaRPr lang="he-IL"/>
          </a:p>
        </p:txBody>
      </p:sp>
      <p:pic>
        <p:nvPicPr>
          <p:cNvPr id="5" name="Picture 2" descr="C:\DOCUME~1\ADMINI~1\LOCALS~1\Temp\VMwareDnD\3556234e\edemocrac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747778"/>
            <a:ext cx="6859814" cy="6110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Acknowledgement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This research is a product of a Joint Learning Agreement  with the Kettering Foundation, Dayton Ohio, USA.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Convener Websites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Institution-Centered Approach</a:t>
            </a:r>
            <a:endParaRPr lang="he-IL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19318"/>
                <a:gridCol w="2610282"/>
              </a:tblGrid>
              <a:tr h="24462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he-IL" sz="2400" baseline="0" dirty="0" smtClean="0"/>
                        <a:t> </a:t>
                      </a:r>
                      <a:r>
                        <a:rPr lang="en-US" sz="2400" baseline="0" dirty="0" smtClean="0"/>
                        <a:t>Informed citizenry</a:t>
                      </a:r>
                    </a:p>
                    <a:p>
                      <a:pPr algn="l" rtl="1"/>
                      <a:r>
                        <a:rPr lang="en-US" sz="2400" baseline="0" dirty="0" smtClean="0"/>
                        <a:t>Informed public opinion to be used by policy makers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Goals</a:t>
                      </a:r>
                      <a:endParaRPr lang="he-IL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Participant</a:t>
                      </a:r>
                      <a:r>
                        <a:rPr lang="en-US" sz="2400" baseline="0" dirty="0" smtClean="0"/>
                        <a:t> in the deliberative process</a:t>
                      </a:r>
                    </a:p>
                    <a:p>
                      <a:pPr algn="l" rtl="1"/>
                      <a:r>
                        <a:rPr lang="en-US" sz="2400" dirty="0" smtClean="0"/>
                        <a:t>Contributors to naming</a:t>
                      </a:r>
                      <a:r>
                        <a:rPr lang="en-US" sz="2400" baseline="0" dirty="0" smtClean="0"/>
                        <a:t> and framing the issue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Role of Citizens</a:t>
                      </a:r>
                      <a:endParaRPr lang="he-IL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400" baseline="0" dirty="0" smtClean="0"/>
                        <a:t>Initiators and drivers of the process</a:t>
                      </a:r>
                    </a:p>
                    <a:p>
                      <a:pPr algn="l" rtl="1"/>
                      <a:r>
                        <a:rPr lang="en-US" sz="2400" dirty="0" smtClean="0"/>
                        <a:t>Provide</a:t>
                      </a:r>
                      <a:r>
                        <a:rPr lang="en-US" sz="2400" baseline="0" dirty="0" smtClean="0"/>
                        <a:t> online space, tools  &amp;  guidance</a:t>
                      </a:r>
                    </a:p>
                    <a:p>
                      <a:pPr algn="l" rtl="1"/>
                      <a:r>
                        <a:rPr lang="en-US" sz="2400" baseline="0" dirty="0" smtClean="0"/>
                        <a:t>Encourage and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Role of Institutions</a:t>
                      </a:r>
                      <a:endParaRPr lang="he-IL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Planned</a:t>
                      </a:r>
                      <a:r>
                        <a:rPr lang="en-US" sz="2400" baseline="0" dirty="0" smtClean="0"/>
                        <a:t> and structured</a:t>
                      </a:r>
                    </a:p>
                    <a:p>
                      <a:pPr algn="l" rtl="1"/>
                      <a:r>
                        <a:rPr lang="en-US" sz="2400" dirty="0" smtClean="0"/>
                        <a:t>Usually</a:t>
                      </a:r>
                      <a:r>
                        <a:rPr lang="en-US" sz="2400" baseline="0" dirty="0" smtClean="0"/>
                        <a:t> define and select issue topics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Nature of the</a:t>
                      </a:r>
                      <a:r>
                        <a:rPr lang="en-US" sz="2400" b="1" baseline="0" dirty="0" smtClean="0"/>
                        <a:t> process</a:t>
                      </a:r>
                      <a:endParaRPr lang="he-IL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20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Example: Listening to the City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Implemented by America Speaks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21</a:t>
            </a:fld>
            <a:endParaRPr lang="he-IL"/>
          </a:p>
        </p:txBody>
      </p:sp>
      <p:pic>
        <p:nvPicPr>
          <p:cNvPr id="5" name="Picture 2" descr="C:\DOCUME~1\ADMINI~1\LOCALS~1\Temp\VMwareDnD\3cd631de\listening to the c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6912768" cy="4806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Table 2: Primary goal of online deliberation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he-IL" sz="2800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442374" cy="5303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23350"/>
                <a:gridCol w="2729114"/>
                <a:gridCol w="3289910"/>
              </a:tblGrid>
              <a:tr h="416569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Convener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Host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Primary</a:t>
                      </a:r>
                      <a:r>
                        <a:rPr lang="en-US" sz="2400" baseline="0" dirty="0" smtClean="0"/>
                        <a:t> g</a:t>
                      </a:r>
                      <a:r>
                        <a:rPr lang="en-US" sz="2400" dirty="0" smtClean="0"/>
                        <a:t>oal</a:t>
                      </a:r>
                      <a:endParaRPr lang="he-IL" sz="2400" dirty="0"/>
                    </a:p>
                  </a:txBody>
                  <a:tcPr/>
                </a:tc>
              </a:tr>
              <a:tr h="416569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err="1" smtClean="0"/>
                        <a:t>Soliya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err="1" smtClean="0"/>
                        <a:t>droppingknowledge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Education</a:t>
                      </a:r>
                      <a:endParaRPr lang="he-IL" sz="2400" dirty="0"/>
                    </a:p>
                  </a:txBody>
                  <a:tcPr/>
                </a:tc>
              </a:tr>
              <a:tr h="1027156">
                <a:tc>
                  <a:txBody>
                    <a:bodyPr/>
                    <a:lstStyle/>
                    <a:p>
                      <a:pPr algn="l" rtl="0"/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err="1" smtClean="0"/>
                        <a:t>TruthMapping</a:t>
                      </a:r>
                      <a:endParaRPr lang="en-US" sz="2400" dirty="0" smtClean="0"/>
                    </a:p>
                    <a:p>
                      <a:pPr algn="l" rtl="0"/>
                      <a:r>
                        <a:rPr lang="en-US" sz="2400" dirty="0" smtClean="0"/>
                        <a:t>E-the</a:t>
                      </a:r>
                      <a:r>
                        <a:rPr lang="en-US" sz="2400" baseline="0" dirty="0" smtClean="0"/>
                        <a:t> People</a:t>
                      </a:r>
                    </a:p>
                    <a:p>
                      <a:pPr algn="l" rtl="0"/>
                      <a:r>
                        <a:rPr lang="en-US" sz="2400" baseline="0" dirty="0" smtClean="0"/>
                        <a:t>E-Democracy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Informed public discussion</a:t>
                      </a:r>
                      <a:endParaRPr lang="he-IL" sz="2400" dirty="0"/>
                    </a:p>
                  </a:txBody>
                  <a:tcPr/>
                </a:tc>
              </a:tr>
              <a:tr h="719009">
                <a:tc>
                  <a:txBody>
                    <a:bodyPr/>
                    <a:lstStyle/>
                    <a:p>
                      <a:pPr algn="l" rtl="0"/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err="1" smtClean="0"/>
                        <a:t>Democracy</a:t>
                      </a:r>
                      <a:r>
                        <a:rPr lang="en-US" sz="2400" baseline="0" dirty="0" err="1" smtClean="0"/>
                        <a:t>Lab</a:t>
                      </a:r>
                      <a:endParaRPr lang="en-US" sz="24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E-Democracy</a:t>
                      </a:r>
                      <a:endParaRPr lang="he-IL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Working through local issues</a:t>
                      </a:r>
                      <a:endParaRPr lang="he-IL" sz="2400" dirty="0"/>
                    </a:p>
                  </a:txBody>
                  <a:tcPr/>
                </a:tc>
              </a:tr>
              <a:tr h="4165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By the People</a:t>
                      </a:r>
                      <a:endParaRPr lang="he-IL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Informed public opinion</a:t>
                      </a:r>
                      <a:endParaRPr lang="he-IL" sz="2400" dirty="0"/>
                    </a:p>
                  </a:txBody>
                  <a:tcPr/>
                </a:tc>
              </a:tr>
              <a:tr h="1335303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America Speaks</a:t>
                      </a:r>
                    </a:p>
                    <a:p>
                      <a:pPr algn="l" rtl="0"/>
                      <a:r>
                        <a:rPr lang="en-US" sz="2400" dirty="0" smtClean="0"/>
                        <a:t>Viewpoint Learning</a:t>
                      </a:r>
                    </a:p>
                    <a:p>
                      <a:pPr algn="l" rtl="0"/>
                      <a:r>
                        <a:rPr lang="en-US" sz="2400" dirty="0" err="1" smtClean="0"/>
                        <a:t>OpenSpaceOnline</a:t>
                      </a:r>
                      <a:endParaRPr lang="en-US" sz="2400" dirty="0" smtClean="0"/>
                    </a:p>
                    <a:p>
                      <a:pPr algn="l" rtl="0"/>
                      <a:r>
                        <a:rPr lang="en-US" sz="2400" dirty="0" err="1" smtClean="0"/>
                        <a:t>OnlineGroups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Affecting public policy</a:t>
                      </a:r>
                      <a:endParaRPr lang="he-IL" sz="2400" dirty="0" smtClean="0"/>
                    </a:p>
                    <a:p>
                      <a:pPr algn="l" rtl="0"/>
                      <a:endParaRPr lang="he-IL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Table 3: Role of Citizens and Institutions</a:t>
            </a:r>
            <a:endParaRPr lang="he-IL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358398" y="980728"/>
          <a:ext cx="8366822" cy="6126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37734"/>
                <a:gridCol w="2989008"/>
                <a:gridCol w="2740080"/>
              </a:tblGrid>
              <a:tr h="46292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Convener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116320" algn="r"/>
                        </a:tabLst>
                        <a:defRPr/>
                      </a:pPr>
                      <a:r>
                        <a:rPr lang="en-US" sz="2400" baseline="0" dirty="0" smtClean="0"/>
                        <a:t>Host</a:t>
                      </a:r>
                      <a:endParaRPr lang="he-IL" sz="24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16320" algn="r"/>
                        </a:tabLst>
                      </a:pPr>
                      <a:endParaRPr lang="en-US" sz="2400" dirty="0">
                        <a:solidFill>
                          <a:srgbClr val="000000"/>
                        </a:solidFill>
                        <a:latin typeface="Helvetica"/>
                        <a:ea typeface="ヒラギノ角ゴ Pro W3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/>
                        <a:t>Driver</a:t>
                      </a:r>
                      <a:r>
                        <a:rPr lang="en-US" sz="2400" baseline="0" dirty="0" smtClean="0"/>
                        <a:t> of the process</a:t>
                      </a:r>
                      <a:endParaRPr lang="he-I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/>
                        <a:t>E-Democracy</a:t>
                      </a:r>
                    </a:p>
                    <a:p>
                      <a:pPr algn="ctr" rtl="0"/>
                      <a:r>
                        <a:rPr lang="en-US" sz="2400" dirty="0" smtClean="0"/>
                        <a:t>E-the</a:t>
                      </a:r>
                      <a:r>
                        <a:rPr lang="en-US" sz="2400" baseline="0" dirty="0" smtClean="0"/>
                        <a:t> People</a:t>
                      </a:r>
                    </a:p>
                    <a:p>
                      <a:pPr algn="ctr" rtl="0"/>
                      <a:r>
                        <a:rPr lang="en-US" sz="2400" baseline="0" dirty="0" err="1" smtClean="0"/>
                        <a:t>DemocracyLab</a:t>
                      </a:r>
                      <a:endParaRPr lang="en-US" sz="2400" baseline="0" dirty="0" smtClean="0"/>
                    </a:p>
                    <a:p>
                      <a:pPr algn="ctr" rtl="0"/>
                      <a:r>
                        <a:rPr lang="en-US" sz="2400" baseline="0" dirty="0" err="1" smtClean="0"/>
                        <a:t>TruthMapping</a:t>
                      </a:r>
                      <a:endParaRPr lang="en-US" sz="2400" baseline="0" dirty="0" smtClean="0"/>
                    </a:p>
                    <a:p>
                      <a:pPr algn="ctr" rtl="0"/>
                      <a:r>
                        <a:rPr lang="en-US" sz="2400" baseline="0" dirty="0" smtClean="0"/>
                        <a:t>Dropping knowledge</a:t>
                      </a:r>
                    </a:p>
                    <a:p>
                      <a:pPr algn="ctr" rtl="0"/>
                      <a:r>
                        <a:rPr lang="en-US" sz="2400" baseline="0" dirty="0" err="1" smtClean="0"/>
                        <a:t>OpenSpaceOnline</a:t>
                      </a:r>
                      <a:endParaRPr lang="en-US" sz="2400" baseline="0" dirty="0" smtClean="0"/>
                    </a:p>
                    <a:p>
                      <a:pPr algn="ctr" rtl="0"/>
                      <a:r>
                        <a:rPr lang="en-US" sz="2400" baseline="0" dirty="0" err="1" smtClean="0"/>
                        <a:t>OnlineGroups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/>
                        <a:t>Citizens</a:t>
                      </a:r>
                      <a:endParaRPr lang="he-I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err="1" smtClean="0"/>
                        <a:t>America</a:t>
                      </a:r>
                      <a:r>
                        <a:rPr lang="en-US" sz="2400" baseline="0" dirty="0" err="1" smtClean="0"/>
                        <a:t>Speaks</a:t>
                      </a:r>
                      <a:endParaRPr lang="en-US" sz="2400" baseline="0" dirty="0" smtClean="0"/>
                    </a:p>
                    <a:p>
                      <a:pPr algn="ctr" rtl="1"/>
                      <a:r>
                        <a:rPr lang="en-US" sz="2400" baseline="0" dirty="0" err="1" smtClean="0"/>
                        <a:t>ViewPoint</a:t>
                      </a:r>
                      <a:r>
                        <a:rPr lang="en-US" sz="2400" baseline="0" dirty="0" smtClean="0"/>
                        <a:t> Learning</a:t>
                      </a:r>
                    </a:p>
                    <a:p>
                      <a:pPr algn="ctr" rtl="1"/>
                      <a:r>
                        <a:rPr lang="en-US" sz="2400" baseline="0" dirty="0" err="1" smtClean="0"/>
                        <a:t>Soliya</a:t>
                      </a:r>
                      <a:endParaRPr lang="he-IL" sz="2400" baseline="0" dirty="0" smtClean="0"/>
                    </a:p>
                    <a:p>
                      <a:pPr algn="ctr" rtl="1"/>
                      <a:r>
                        <a:rPr lang="en-US" sz="2400" baseline="0" dirty="0" err="1" smtClean="0"/>
                        <a:t>Bythe</a:t>
                      </a:r>
                      <a:r>
                        <a:rPr lang="en-US" sz="2400" baseline="0" dirty="0" smtClean="0"/>
                        <a:t> People</a:t>
                      </a:r>
                    </a:p>
                    <a:p>
                      <a:pPr algn="ctr" rtl="1"/>
                      <a:r>
                        <a:rPr lang="en-US" sz="2400" baseline="0" dirty="0" err="1" smtClean="0"/>
                        <a:t>Ascentum</a:t>
                      </a:r>
                      <a:endParaRPr lang="en-US" sz="2400" baseline="0" dirty="0" smtClean="0"/>
                    </a:p>
                    <a:p>
                      <a:pPr algn="ctr" rtl="0"/>
                      <a:r>
                        <a:rPr lang="en-US" sz="2400" baseline="0" dirty="0" err="1" smtClean="0"/>
                        <a:t>WebLab</a:t>
                      </a:r>
                      <a:endParaRPr lang="en-US" sz="2400" baseline="0" dirty="0" smtClean="0"/>
                    </a:p>
                    <a:p>
                      <a:pPr algn="ctr" rtl="1"/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/>
                        <a:t>Institutions</a:t>
                      </a:r>
                      <a:endParaRPr lang="he-IL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Table 4: Nature of the deliberation process</a:t>
            </a:r>
            <a:endParaRPr lang="he-IL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611560" y="1046234"/>
          <a:ext cx="8229600" cy="58117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39704"/>
                <a:gridCol w="3050998"/>
                <a:gridCol w="2538898"/>
              </a:tblGrid>
              <a:tr h="720080"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/>
                        <a:t>Conveners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 smtClean="0"/>
                        <a:t>Hosts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Nature</a:t>
                      </a:r>
                      <a:r>
                        <a:rPr lang="en-US" sz="2400" baseline="0" dirty="0" smtClean="0"/>
                        <a:t> of Process</a:t>
                      </a:r>
                      <a:endParaRPr lang="he-IL" sz="2400" dirty="0"/>
                    </a:p>
                  </a:txBody>
                  <a:tcPr/>
                </a:tc>
              </a:tr>
              <a:tr h="2805686"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/>
                        <a:t>E-Democracy</a:t>
                      </a:r>
                    </a:p>
                    <a:p>
                      <a:pPr algn="ctr" rtl="0"/>
                      <a:r>
                        <a:rPr lang="en-US" sz="2400" dirty="0" smtClean="0"/>
                        <a:t>E-the</a:t>
                      </a:r>
                      <a:r>
                        <a:rPr lang="en-US" sz="2400" baseline="0" dirty="0" smtClean="0"/>
                        <a:t> People</a:t>
                      </a:r>
                    </a:p>
                    <a:p>
                      <a:pPr algn="ctr" rtl="0"/>
                      <a:r>
                        <a:rPr lang="en-US" sz="2400" baseline="0" dirty="0" err="1" smtClean="0"/>
                        <a:t>DemocracyLab</a:t>
                      </a:r>
                      <a:endParaRPr lang="en-US" sz="2400" baseline="0" dirty="0" smtClean="0"/>
                    </a:p>
                    <a:p>
                      <a:pPr algn="ctr" rtl="0"/>
                      <a:r>
                        <a:rPr lang="en-US" sz="2400" baseline="0" dirty="0" err="1" smtClean="0"/>
                        <a:t>TruthMapping</a:t>
                      </a:r>
                      <a:endParaRPr lang="en-US" sz="2400" baseline="0" dirty="0" smtClean="0"/>
                    </a:p>
                    <a:p>
                      <a:pPr algn="ctr" rtl="0"/>
                      <a:r>
                        <a:rPr lang="en-US" sz="2400" baseline="0" dirty="0" smtClean="0"/>
                        <a:t>Dropping knowledge</a:t>
                      </a:r>
                    </a:p>
                    <a:p>
                      <a:pPr algn="ctr" rtl="0"/>
                      <a:r>
                        <a:rPr lang="en-US" sz="2400" baseline="0" dirty="0" err="1" smtClean="0"/>
                        <a:t>OpenSpaceOnline</a:t>
                      </a:r>
                      <a:endParaRPr lang="en-US" sz="2400" baseline="0" dirty="0" smtClean="0"/>
                    </a:p>
                    <a:p>
                      <a:pPr algn="ctr" rtl="0"/>
                      <a:r>
                        <a:rPr lang="en-US" sz="2400" baseline="0" dirty="0" err="1" smtClean="0"/>
                        <a:t>OnlineGroups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Organic</a:t>
                      </a:r>
                      <a:endParaRPr lang="he-IL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797054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err="1" smtClean="0"/>
                        <a:t>America</a:t>
                      </a:r>
                      <a:r>
                        <a:rPr lang="en-US" sz="2400" baseline="0" dirty="0" err="1" smtClean="0"/>
                        <a:t>Speaks</a:t>
                      </a:r>
                      <a:endParaRPr lang="en-US" sz="2400" baseline="0" dirty="0" smtClean="0"/>
                    </a:p>
                    <a:p>
                      <a:pPr algn="ctr" rtl="1"/>
                      <a:r>
                        <a:rPr lang="en-US" sz="2400" baseline="0" dirty="0" err="1" smtClean="0"/>
                        <a:t>ViewPoint</a:t>
                      </a:r>
                      <a:r>
                        <a:rPr lang="en-US" sz="2400" baseline="0" dirty="0" smtClean="0"/>
                        <a:t> Learning</a:t>
                      </a:r>
                    </a:p>
                    <a:p>
                      <a:pPr algn="ctr" rtl="1"/>
                      <a:r>
                        <a:rPr lang="en-US" sz="2400" baseline="0" dirty="0" err="1" smtClean="0"/>
                        <a:t>Soliya</a:t>
                      </a:r>
                      <a:endParaRPr lang="en-US" sz="2400" baseline="0" dirty="0" smtClean="0"/>
                    </a:p>
                    <a:p>
                      <a:pPr algn="ctr" rtl="1"/>
                      <a:r>
                        <a:rPr lang="en-US" sz="2400" baseline="0" dirty="0" err="1" smtClean="0"/>
                        <a:t>Ascentum</a:t>
                      </a:r>
                      <a:endParaRPr lang="en-US" sz="2400" baseline="0" dirty="0" smtClean="0"/>
                    </a:p>
                    <a:p>
                      <a:pPr algn="ctr" rtl="0"/>
                      <a:r>
                        <a:rPr lang="en-US" sz="2400" baseline="0" dirty="0" err="1" smtClean="0"/>
                        <a:t>WebLab</a:t>
                      </a:r>
                      <a:endParaRPr lang="en-US" sz="2400" baseline="0" dirty="0" smtClean="0"/>
                    </a:p>
                    <a:p>
                      <a:pPr algn="ctr" rtl="0"/>
                      <a:r>
                        <a:rPr lang="en-US" sz="2400" baseline="0" dirty="0" err="1" smtClean="0"/>
                        <a:t>BythePeople</a:t>
                      </a:r>
                      <a:endParaRPr lang="en-US" sz="2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Structured and Planned</a:t>
                      </a:r>
                      <a:endParaRPr lang="he-IL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24</a:t>
            </a:fld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383548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Summary of Results</a:t>
            </a:r>
            <a:endParaRPr lang="he-IL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251519" y="914400"/>
          <a:ext cx="8787300" cy="5943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45603"/>
                <a:gridCol w="3136052"/>
                <a:gridCol w="1705645"/>
              </a:tblGrid>
              <a:tr h="1131114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Convener Websites</a:t>
                      </a:r>
                      <a:br>
                        <a:rPr lang="en-US" sz="24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Institution-Centered Approach</a:t>
                      </a:r>
                      <a:endParaRPr lang="he-IL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Host</a:t>
                      </a:r>
                      <a:r>
                        <a:rPr lang="en-US" sz="2400" baseline="0" dirty="0" smtClean="0"/>
                        <a:t> Websites</a:t>
                      </a:r>
                    </a:p>
                    <a:p>
                      <a:pPr algn="ctr" rtl="1"/>
                      <a:r>
                        <a:rPr lang="en-US" sz="2400" baseline="0" dirty="0" smtClean="0"/>
                        <a:t>Citizen-Centered Approach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400" dirty="0"/>
                    </a:p>
                  </a:txBody>
                  <a:tcPr/>
                </a:tc>
              </a:tr>
              <a:tr h="1131114">
                <a:tc>
                  <a:txBody>
                    <a:bodyPr/>
                    <a:lstStyle/>
                    <a:p>
                      <a:pPr algn="l" rtl="1"/>
                      <a:r>
                        <a:rPr lang="he-IL" sz="2400" baseline="0" dirty="0" smtClean="0"/>
                        <a:t> </a:t>
                      </a:r>
                      <a:r>
                        <a:rPr lang="en-US" sz="2400" b="1" baseline="0" dirty="0" smtClean="0"/>
                        <a:t>Pragmatic: </a:t>
                      </a:r>
                      <a:r>
                        <a:rPr lang="en-US" sz="2400" baseline="0" dirty="0" smtClean="0"/>
                        <a:t>Informed citizenry and/or public </a:t>
                      </a:r>
                      <a:r>
                        <a:rPr lang="he-IL" sz="2400" baseline="0" dirty="0" smtClean="0"/>
                        <a:t> </a:t>
                      </a:r>
                      <a:r>
                        <a:rPr lang="en-US" sz="2400" baseline="0" dirty="0" smtClean="0"/>
                        <a:t>opinion for policy-makers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Full</a:t>
                      </a:r>
                      <a:r>
                        <a:rPr lang="en-US" sz="2400" baseline="0" dirty="0" smtClean="0"/>
                        <a:t> spectrum: from informed citizenry to working through issues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Goals</a:t>
                      </a:r>
                      <a:endParaRPr lang="he-IL" sz="2400" b="1" dirty="0"/>
                    </a:p>
                  </a:txBody>
                  <a:tcPr/>
                </a:tc>
              </a:tr>
              <a:tr h="1479149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Participant</a:t>
                      </a:r>
                      <a:r>
                        <a:rPr lang="en-US" sz="2400" baseline="0" dirty="0" smtClean="0"/>
                        <a:t>s, </a:t>
                      </a:r>
                    </a:p>
                    <a:p>
                      <a:pPr algn="l" rtl="1"/>
                      <a:r>
                        <a:rPr lang="en-US" sz="2400" baseline="0" dirty="0" smtClean="0"/>
                        <a:t>providers of informed public opinion, contributors to policy making.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Initiators</a:t>
                      </a:r>
                      <a:r>
                        <a:rPr lang="en-US" sz="2400" baseline="0" dirty="0" smtClean="0"/>
                        <a:t>  &amp; drivers of the process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Role of Citizens</a:t>
                      </a:r>
                      <a:endParaRPr lang="he-IL" sz="2400" b="1" dirty="0"/>
                    </a:p>
                  </a:txBody>
                  <a:tcPr/>
                </a:tc>
              </a:tr>
              <a:tr h="1131114">
                <a:tc>
                  <a:txBody>
                    <a:bodyPr/>
                    <a:lstStyle/>
                    <a:p>
                      <a:pPr algn="l" rtl="1"/>
                      <a:r>
                        <a:rPr lang="en-US" sz="2400" baseline="0" dirty="0" smtClean="0"/>
                        <a:t>Initiators</a:t>
                      </a:r>
                    </a:p>
                    <a:p>
                      <a:pPr algn="l" rtl="1"/>
                      <a:r>
                        <a:rPr lang="en-US" sz="2400" baseline="0" dirty="0" smtClean="0"/>
                        <a:t>drivers of the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Provide</a:t>
                      </a:r>
                      <a:r>
                        <a:rPr lang="en-US" sz="2400" baseline="0" dirty="0" smtClean="0"/>
                        <a:t> tools , guidance and support. Do not initiate,  or participate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Role of Institutions</a:t>
                      </a:r>
                      <a:endParaRPr lang="he-IL" sz="2400" b="1" dirty="0"/>
                    </a:p>
                  </a:txBody>
                  <a:tcPr/>
                </a:tc>
              </a:tr>
              <a:tr h="783079"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Planned</a:t>
                      </a:r>
                      <a:r>
                        <a:rPr lang="en-US" sz="2400" baseline="0" dirty="0" smtClean="0"/>
                        <a:t> and structured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dirty="0" smtClean="0"/>
                        <a:t>Organic, evolving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Nature of the</a:t>
                      </a:r>
                      <a:r>
                        <a:rPr lang="en-US" sz="2400" b="1" baseline="0" dirty="0" smtClean="0"/>
                        <a:t> process</a:t>
                      </a:r>
                      <a:endParaRPr lang="he-IL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Limitations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365125" algn="l" rtl="0"/>
            <a:r>
              <a:rPr lang="en-US" dirty="0" smtClean="0"/>
              <a:t>Sample size and scope</a:t>
            </a:r>
          </a:p>
          <a:p>
            <a:pPr algn="l" rtl="0"/>
            <a:r>
              <a:rPr lang="en-US" dirty="0" smtClean="0"/>
              <a:t>Content analysis</a:t>
            </a:r>
          </a:p>
          <a:p>
            <a:pPr algn="l" rtl="0">
              <a:buNone/>
            </a:pPr>
            <a:endParaRPr lang="en-US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26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Discussion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000" dirty="0" smtClean="0"/>
              <a:t>Host and Conveners: Each type effective for different goals</a:t>
            </a:r>
          </a:p>
          <a:p>
            <a:pPr algn="l" rtl="0"/>
            <a:r>
              <a:rPr lang="en-US" sz="2000" dirty="0" smtClean="0"/>
              <a:t>Hosts:</a:t>
            </a:r>
          </a:p>
          <a:p>
            <a:pPr lvl="1" algn="l" rtl="0"/>
            <a:r>
              <a:rPr lang="en-US" sz="2000" dirty="0" smtClean="0"/>
              <a:t>Empower citizens for raising issues; working together through issues</a:t>
            </a:r>
          </a:p>
          <a:p>
            <a:pPr lvl="1" algn="l" rtl="0"/>
            <a:r>
              <a:rPr lang="en-US" sz="2000" dirty="0" smtClean="0"/>
              <a:t>Bottom-up process, enables the creation of an authentic public voice</a:t>
            </a:r>
          </a:p>
          <a:p>
            <a:pPr lvl="1" algn="l" rtl="0"/>
            <a:r>
              <a:rPr lang="en-US" sz="2000" dirty="0" smtClean="0"/>
              <a:t>Limitation: limited resources may impede upon effective engagement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Conveners: </a:t>
            </a:r>
          </a:p>
          <a:p>
            <a:pPr lvl="1" algn="l" rtl="0"/>
            <a:r>
              <a:rPr lang="en-US" sz="2000" dirty="0" smtClean="0"/>
              <a:t>Structure and planning is effective</a:t>
            </a:r>
          </a:p>
          <a:p>
            <a:pPr lvl="1" algn="l" rtl="0"/>
            <a:r>
              <a:rPr lang="en-US" sz="2000" dirty="0" smtClean="0"/>
              <a:t>Public voice is limited: but it is heard! </a:t>
            </a:r>
          </a:p>
          <a:p>
            <a:pPr lvl="1" algn="l" rtl="0"/>
            <a:r>
              <a:rPr lang="en-US" sz="2000" dirty="0" smtClean="0"/>
              <a:t>May help promote political orientations: interest, knowledge, efficacy.</a:t>
            </a:r>
          </a:p>
          <a:p>
            <a:pPr lvl="1" algn="l" rtl="0"/>
            <a:endParaRPr lang="en-US" sz="2000" dirty="0" smtClean="0"/>
          </a:p>
          <a:p>
            <a:pPr marL="342900" lvl="1" indent="-342900" algn="l" rtl="0">
              <a:buFont typeface="Arial" pitchFamily="34" charset="0"/>
              <a:buChar char="•"/>
            </a:pPr>
            <a:r>
              <a:rPr lang="en-US" sz="2000" dirty="0" smtClean="0"/>
              <a:t>Implications for the practice of online deliberation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27</a:t>
            </a:fld>
            <a:endParaRPr lang="he-I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Thank you!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8" name="כותרת משנה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28</a:t>
            </a:fld>
            <a:endParaRPr lang="he-I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 Role of Design in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Public Deliberation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b="1" dirty="0" smtClean="0"/>
              <a:t>Design matters for the quality of online talk </a:t>
            </a:r>
            <a:r>
              <a:rPr lang="en-US" dirty="0" smtClean="0"/>
              <a:t>(Coleman, 2004; Janssen &amp; </a:t>
            </a:r>
            <a:r>
              <a:rPr lang="en-US" dirty="0" err="1" smtClean="0"/>
              <a:t>Kies</a:t>
            </a:r>
            <a:r>
              <a:rPr lang="en-US" dirty="0" smtClean="0"/>
              <a:t>, 2004; Wright &amp; Street, 2007)</a:t>
            </a:r>
          </a:p>
          <a:p>
            <a:pPr algn="l" rtl="0">
              <a:buNone/>
            </a:pPr>
            <a:r>
              <a:rPr lang="en-US" dirty="0" smtClean="0"/>
              <a:t>“The democratic possibilities opened up (or closed off) by websites are not a product of the technology as such, but of the ways in which it is constructed, by the way it is designed.” (Wright &amp; Street, 2007, p. 850). </a:t>
            </a:r>
          </a:p>
          <a:p>
            <a:pPr algn="l" rtl="0">
              <a:buNone/>
            </a:pPr>
            <a:r>
              <a:rPr lang="en-US" b="1" dirty="0" smtClean="0"/>
              <a:t>Examples:</a:t>
            </a:r>
            <a:r>
              <a:rPr lang="en-US" dirty="0" smtClean="0"/>
              <a:t> A-synchronic, identification, moderation.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Implication of Design on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he-IL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Deliberative Theory of Democracy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dirty="0" smtClean="0"/>
              <a:t>Analysis of mini publics (Fung, 2003)</a:t>
            </a:r>
          </a:p>
          <a:p>
            <a:pPr lvl="1" algn="l" rtl="0"/>
            <a:r>
              <a:rPr lang="en-US" dirty="0" smtClean="0"/>
              <a:t>Great variation in endeavors of public deliberation</a:t>
            </a:r>
          </a:p>
          <a:p>
            <a:pPr lvl="1" algn="l" rtl="0"/>
            <a:r>
              <a:rPr lang="en-US" dirty="0" smtClean="0"/>
              <a:t>Design of deliberation determines: </a:t>
            </a:r>
          </a:p>
          <a:p>
            <a:pPr lvl="2" algn="l" rtl="0"/>
            <a:r>
              <a:rPr lang="en-US" dirty="0" smtClean="0"/>
              <a:t>Who participates</a:t>
            </a:r>
          </a:p>
          <a:p>
            <a:pPr lvl="2" algn="l" rtl="0"/>
            <a:r>
              <a:rPr lang="en-US" dirty="0" smtClean="0"/>
              <a:t>What topics are discussed</a:t>
            </a:r>
          </a:p>
          <a:p>
            <a:pPr lvl="2" algn="l" rtl="0"/>
            <a:r>
              <a:rPr lang="en-US" dirty="0" smtClean="0"/>
              <a:t>Possible outcomes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Put another way: </a:t>
            </a:r>
          </a:p>
          <a:p>
            <a:pPr algn="l" rtl="0">
              <a:buNone/>
            </a:pPr>
            <a:r>
              <a:rPr lang="en-US" b="1" dirty="0" smtClean="0"/>
              <a:t>	</a:t>
            </a:r>
            <a:r>
              <a:rPr lang="en-US" dirty="0" smtClean="0"/>
              <a:t>Design reflects a particular understanding of the deliberative theory of democracy.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b="1" smtClean="0"/>
              <a:pPr/>
              <a:t>4</a:t>
            </a:fld>
            <a:endParaRPr lang="he-IL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Varying Conceptions of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Deliberation Theory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b="1" u="sng" dirty="0" smtClean="0"/>
              <a:t>For example: </a:t>
            </a:r>
          </a:p>
          <a:p>
            <a:pPr algn="l" rtl="0">
              <a:buNone/>
            </a:pPr>
            <a:r>
              <a:rPr lang="en-US" b="1" dirty="0" smtClean="0"/>
              <a:t>Goal:  </a:t>
            </a:r>
          </a:p>
          <a:p>
            <a:pPr lvl="1" algn="l" rtl="0"/>
            <a:r>
              <a:rPr lang="en-US" dirty="0" smtClean="0"/>
              <a:t>Informed citizenry (</a:t>
            </a:r>
            <a:r>
              <a:rPr lang="en-US" dirty="0" err="1" smtClean="0"/>
              <a:t>Zaller</a:t>
            </a:r>
            <a:r>
              <a:rPr lang="en-US" dirty="0" smtClean="0"/>
              <a:t>, 1994; </a:t>
            </a:r>
            <a:r>
              <a:rPr lang="en-US" dirty="0" err="1" smtClean="0"/>
              <a:t>Ryfe</a:t>
            </a:r>
            <a:r>
              <a:rPr lang="en-US" dirty="0" smtClean="0"/>
              <a:t>, 2002)</a:t>
            </a:r>
          </a:p>
          <a:p>
            <a:pPr lvl="1" algn="l" rtl="0"/>
            <a:r>
              <a:rPr lang="en-US" dirty="0" smtClean="0"/>
              <a:t>Informed public opinion (</a:t>
            </a:r>
            <a:r>
              <a:rPr lang="en-US" dirty="0" err="1" smtClean="0"/>
              <a:t>Fishkin</a:t>
            </a:r>
            <a:r>
              <a:rPr lang="en-US" dirty="0" smtClean="0"/>
              <a:t>, 1995)</a:t>
            </a:r>
          </a:p>
          <a:p>
            <a:pPr lvl="1" algn="l" rtl="0"/>
            <a:r>
              <a:rPr lang="en-US" dirty="0" smtClean="0"/>
              <a:t>Engaging citizens in the creation of public policy (</a:t>
            </a:r>
            <a:r>
              <a:rPr lang="en-US" dirty="0" err="1" smtClean="0"/>
              <a:t>Biaocchi</a:t>
            </a:r>
            <a:r>
              <a:rPr lang="en-US" dirty="0" smtClean="0"/>
              <a:t>, 2001; 2004). </a:t>
            </a:r>
          </a:p>
          <a:p>
            <a:pPr algn="l" rtl="0">
              <a:buNone/>
            </a:pPr>
            <a:r>
              <a:rPr lang="en-US" b="1" dirty="0" smtClean="0"/>
              <a:t>Role of citizens: </a:t>
            </a:r>
          </a:p>
          <a:p>
            <a:pPr lvl="1" algn="l" rtl="0"/>
            <a:r>
              <a:rPr lang="en-US" dirty="0" smtClean="0"/>
              <a:t>Providing informed public opinion (</a:t>
            </a:r>
            <a:r>
              <a:rPr lang="en-US" dirty="0" err="1" smtClean="0"/>
              <a:t>Fishkin</a:t>
            </a:r>
            <a:r>
              <a:rPr lang="en-US" dirty="0" smtClean="0"/>
              <a:t>, 2005)</a:t>
            </a:r>
          </a:p>
          <a:p>
            <a:pPr lvl="1" algn="l" rtl="0"/>
            <a:r>
              <a:rPr lang="en-US" dirty="0" smtClean="0"/>
              <a:t> Working through issues together (Mathews, 1999).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Research Goal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Mapping the practice of online deliberation in terms of the underlying theory of democracy.</a:t>
            </a:r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r>
              <a:rPr lang="en-US" b="1" dirty="0" smtClean="0"/>
              <a:t>RQ: </a:t>
            </a:r>
            <a:r>
              <a:rPr lang="en-US" dirty="0" smtClean="0"/>
              <a:t>What is the concept of deliberation that is conveyed by current endeavors of online deliberation?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Driving Hypothesis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dirty="0" smtClean="0"/>
              <a:t>Varying design choices reflect varying conceptions of deliberative democracy, specifically:</a:t>
            </a:r>
          </a:p>
          <a:p>
            <a:pPr lvl="1" algn="l" rtl="0"/>
            <a:r>
              <a:rPr lang="en-US" dirty="0" smtClean="0"/>
              <a:t>Goal of public deliberation</a:t>
            </a:r>
          </a:p>
          <a:p>
            <a:pPr lvl="1" algn="l" rtl="0"/>
            <a:r>
              <a:rPr lang="en-US" dirty="0" smtClean="0"/>
              <a:t>Role of citizens and institutions in the process</a:t>
            </a:r>
          </a:p>
          <a:p>
            <a:pPr lvl="1" algn="l" rtl="0"/>
            <a:r>
              <a:rPr lang="en-US" dirty="0" smtClean="0"/>
              <a:t>Nature of public deliberation.</a:t>
            </a:r>
          </a:p>
          <a:p>
            <a:pPr marL="357188" lvl="1" indent="-357188" algn="l" rtl="0">
              <a:buNone/>
            </a:pPr>
            <a:endParaRPr lang="en-US" dirty="0" smtClean="0"/>
          </a:p>
          <a:p>
            <a:pPr marL="357188" lvl="1" indent="-357188" algn="l" rtl="0">
              <a:buNone/>
            </a:pPr>
            <a:r>
              <a:rPr lang="en-US" sz="3000" b="1" dirty="0" smtClean="0"/>
              <a:t>Justification:</a:t>
            </a:r>
            <a:r>
              <a:rPr lang="en-US" sz="3000" dirty="0" smtClean="0"/>
              <a:t> Identifying the theory of democracy underlying online deliberation could help illuminate the </a:t>
            </a:r>
            <a:r>
              <a:rPr lang="en-US" sz="3000" i="1" dirty="0" smtClean="0"/>
              <a:t>possibilities</a:t>
            </a:r>
            <a:r>
              <a:rPr lang="en-US" sz="3000" dirty="0" smtClean="0"/>
              <a:t> of current practice, and </a:t>
            </a:r>
            <a:r>
              <a:rPr lang="en-US" sz="3000" i="1" dirty="0" smtClean="0"/>
              <a:t>directions for development</a:t>
            </a:r>
            <a:r>
              <a:rPr lang="en-US" sz="3000" dirty="0" smtClean="0"/>
              <a:t>.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512167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Research Design</a:t>
            </a: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2060"/>
                </a:solidFill>
              </a:rPr>
              <a:t>Online Deliberation Websites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Definition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Spaces </a:t>
            </a:r>
            <a:r>
              <a:rPr lang="en-US" dirty="0"/>
              <a:t>of discussion that are hosted on the web and have been created for the purpose of fostering deliberative public discussion about public issues</a:t>
            </a:r>
            <a:r>
              <a:rPr lang="en-US" dirty="0" smtClean="0"/>
              <a:t>. (Builds on Janssen &amp; </a:t>
            </a:r>
            <a:r>
              <a:rPr lang="en-US" dirty="0" err="1" smtClean="0"/>
              <a:t>Kies</a:t>
            </a:r>
            <a:r>
              <a:rPr lang="en-US" dirty="0" smtClean="0"/>
              <a:t> , 2005)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34019-36AA-47F3-8F80-6C17C2348623}" type="slidenum">
              <a:rPr lang="he-IL" smtClean="0"/>
              <a:pPr/>
              <a:t>9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1096</Words>
  <Application>Microsoft Office PowerPoint</Application>
  <PresentationFormat>‫הצגה על המסך (4:3)</PresentationFormat>
  <Paragraphs>273</Paragraphs>
  <Slides>28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28</vt:i4>
      </vt:variant>
    </vt:vector>
  </HeadingPairs>
  <TitlesOfParts>
    <vt:vector size="29" baseType="lpstr">
      <vt:lpstr>ערכת נושא Office</vt:lpstr>
      <vt:lpstr>Mapping the Practice of  Online Deliberation</vt:lpstr>
      <vt:lpstr>Acknowledgement</vt:lpstr>
      <vt:lpstr>The Role of Design in  Public Deliberation</vt:lpstr>
      <vt:lpstr>Implication of Design on   Deliberative Theory of Democracy</vt:lpstr>
      <vt:lpstr>Varying Conceptions of  Deliberation Theory</vt:lpstr>
      <vt:lpstr>Research Goal</vt:lpstr>
      <vt:lpstr>Driving Hypothesis</vt:lpstr>
      <vt:lpstr>Research Design</vt:lpstr>
      <vt:lpstr> Online Deliberation Websites Definition </vt:lpstr>
      <vt:lpstr>Sample</vt:lpstr>
      <vt:lpstr>Sample Websites</vt:lpstr>
      <vt:lpstr>Method</vt:lpstr>
      <vt:lpstr>Findings</vt:lpstr>
      <vt:lpstr>Distinction 1: Role of the Website</vt:lpstr>
      <vt:lpstr>Distinction 2: Goal of the Website</vt:lpstr>
      <vt:lpstr> Table 1:  Primary role of website by primary goal </vt:lpstr>
      <vt:lpstr> What is the underlying theory of deliberative democracy  in each type of website?</vt:lpstr>
      <vt:lpstr>Host Websites Citizen-Centered Approach</vt:lpstr>
      <vt:lpstr>Example: E-Democracy.org</vt:lpstr>
      <vt:lpstr>Convener Websites Institution-Centered Approach</vt:lpstr>
      <vt:lpstr>Example: Listening to the City Implemented by America Speaks</vt:lpstr>
      <vt:lpstr>Table 2: Primary goal of online deliberation </vt:lpstr>
      <vt:lpstr>Table 3: Role of Citizens and Institutions</vt:lpstr>
      <vt:lpstr>Table 4: Nature of the deliberation process</vt:lpstr>
      <vt:lpstr>Summary of Results</vt:lpstr>
      <vt:lpstr>Limitations</vt:lpstr>
      <vt:lpstr>Discussion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the Practice of  Online Deliberation</dc:title>
  <dc:creator>Idit Manosevitch</dc:creator>
  <cp:lastModifiedBy>Idit Manosevitch</cp:lastModifiedBy>
  <cp:revision>119</cp:revision>
  <dcterms:created xsi:type="dcterms:W3CDTF">2010-06-20T09:18:49Z</dcterms:created>
  <dcterms:modified xsi:type="dcterms:W3CDTF">2010-07-09T15:39:11Z</dcterms:modified>
</cp:coreProperties>
</file>